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8.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9.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0.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11.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16.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17.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2" r:id="rId3"/>
    <p:sldMasterId id="2147483677" r:id="rId4"/>
    <p:sldMasterId id="2147483680" r:id="rId5"/>
    <p:sldMasterId id="2147483695" r:id="rId6"/>
    <p:sldMasterId id="2147483709" r:id="rId7"/>
    <p:sldMasterId id="2147483720" r:id="rId8"/>
    <p:sldMasterId id="2147483724" r:id="rId9"/>
    <p:sldMasterId id="2147483731" r:id="rId10"/>
    <p:sldMasterId id="2147483743" r:id="rId11"/>
    <p:sldMasterId id="2147483756" r:id="rId12"/>
  </p:sldMasterIdLst>
  <p:notesMasterIdLst>
    <p:notesMasterId r:id="rId44"/>
  </p:notesMasterIdLst>
  <p:handoutMasterIdLst>
    <p:handoutMasterId r:id="rId45"/>
  </p:handoutMasterIdLst>
  <p:sldIdLst>
    <p:sldId id="4774" r:id="rId13"/>
    <p:sldId id="4773" r:id="rId14"/>
    <p:sldId id="4625" r:id="rId15"/>
    <p:sldId id="4668" r:id="rId16"/>
    <p:sldId id="4725" r:id="rId17"/>
    <p:sldId id="4670" r:id="rId18"/>
    <p:sldId id="4780" r:id="rId19"/>
    <p:sldId id="4781" r:id="rId20"/>
    <p:sldId id="4812" r:id="rId21"/>
    <p:sldId id="4776" r:id="rId22"/>
    <p:sldId id="4672" r:id="rId23"/>
    <p:sldId id="4673" r:id="rId24"/>
    <p:sldId id="4674" r:id="rId25"/>
    <p:sldId id="4744" r:id="rId26"/>
    <p:sldId id="4806" r:id="rId27"/>
    <p:sldId id="4813" r:id="rId28"/>
    <p:sldId id="4814" r:id="rId29"/>
    <p:sldId id="4769" r:id="rId30"/>
    <p:sldId id="4807" r:id="rId31"/>
    <p:sldId id="4808" r:id="rId32"/>
    <p:sldId id="4763" r:id="rId33"/>
    <p:sldId id="4733" r:id="rId34"/>
    <p:sldId id="4711" r:id="rId35"/>
    <p:sldId id="4728" r:id="rId36"/>
    <p:sldId id="4800" r:id="rId37"/>
    <p:sldId id="4801" r:id="rId38"/>
    <p:sldId id="4802" r:id="rId39"/>
    <p:sldId id="4803" r:id="rId40"/>
    <p:sldId id="4805" r:id="rId41"/>
    <p:sldId id="4815" r:id="rId42"/>
    <p:sldId id="4520" r:id="rId43"/>
  </p:sldIdLst>
  <p:sldSz cx="12192000" cy="6858000"/>
  <p:notesSz cx="6797675" cy="9928225"/>
  <p:embeddedFontLst>
    <p:embeddedFont>
      <p:font typeface="义启小楷书" panose="02010600030101010101" charset="-128"/>
      <p:regular r:id="rId46"/>
    </p:embeddedFont>
    <p:embeddedFont>
      <p:font typeface="Algerian" panose="04020705040A02060702" pitchFamily="82" charset="0"/>
      <p:regular r:id="rId47"/>
    </p:embeddedFont>
    <p:embeddedFont>
      <p:font typeface="Calibri" panose="020F0502020204030204" pitchFamily="34" charset="0"/>
      <p:regular r:id="rId48"/>
      <p:bold r:id="rId49"/>
      <p:italic r:id="rId50"/>
      <p:boldItalic r:id="rId51"/>
    </p:embeddedFont>
    <p:embeddedFont>
      <p:font typeface="Consolas" panose="020B0609020204030204" pitchFamily="49" charset="0"/>
      <p:regular r:id="rId52"/>
      <p:bold r:id="rId53"/>
      <p:italic r:id="rId54"/>
      <p:boldItalic r:id="rId55"/>
    </p:embeddedFont>
    <p:embeddedFont>
      <p:font typeface="Segoe UI" panose="020B0502040204020203" pitchFamily="34" charset="0"/>
      <p:regular r:id="rId56"/>
      <p:bold r:id="rId57"/>
      <p:italic r:id="rId58"/>
      <p:boldItalic r:id="rId59"/>
    </p:embeddedFont>
    <p:embeddedFont>
      <p:font typeface="等线" panose="02010600030101010101" pitchFamily="2" charset="-122"/>
      <p:regular r:id="rId60"/>
      <p:bold r:id="rId61"/>
    </p:embeddedFont>
    <p:embeddedFont>
      <p:font typeface="黑体" panose="02010609060101010101" pitchFamily="49" charset="-122"/>
      <p:regular r:id="rId62"/>
    </p:embeddedFont>
    <p:embeddedFont>
      <p:font typeface="华文行楷" panose="02010800040101010101" pitchFamily="2" charset="-122"/>
      <p:regular r:id="rId63"/>
    </p:embeddedFont>
    <p:embeddedFont>
      <p:font typeface="华文楷体" panose="02010600040101010101" pitchFamily="2" charset="-122"/>
      <p:regular r:id="rId64"/>
    </p:embeddedFont>
    <p:embeddedFont>
      <p:font typeface="华文新魏" panose="02010800040101010101" pitchFamily="2" charset="-122"/>
      <p:regular r:id="rId65"/>
    </p:embeddedFont>
    <p:embeddedFont>
      <p:font typeface="微软雅黑" panose="020B0503020204020204" pitchFamily="34" charset="-122"/>
      <p:regular r:id="rId66"/>
      <p:bold r:id="rId67"/>
    </p:embeddedFont>
    <p:embeddedFont>
      <p:font typeface="微软雅黑" panose="020B0503020204020204" pitchFamily="34" charset="-122"/>
      <p:regular r:id="rId66"/>
      <p:bold r:id="rId67"/>
    </p:embeddedFont>
  </p:embeddedFontLst>
  <p:custDataLst>
    <p:tags r:id="rId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65" userDrawn="1">
          <p15:clr>
            <a:srgbClr val="A4A3A4"/>
          </p15:clr>
        </p15:guide>
        <p15:guide id="3" orient="horz" pos="648" userDrawn="1">
          <p15:clr>
            <a:srgbClr val="A4A3A4"/>
          </p15:clr>
        </p15:guide>
        <p15:guide id="4" orient="horz" pos="712" userDrawn="1">
          <p15:clr>
            <a:srgbClr val="A4A3A4"/>
          </p15:clr>
        </p15:guide>
        <p15:guide id="5" orient="horz" pos="73" userDrawn="1">
          <p15:clr>
            <a:srgbClr val="A4A3A4"/>
          </p15:clr>
        </p15:guide>
        <p15:guide id="6" orient="horz"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99FF"/>
    <a:srgbClr val="6783B3"/>
    <a:srgbClr val="FA8C29"/>
    <a:srgbClr val="FF7C80"/>
    <a:srgbClr val="FFCC00"/>
    <a:srgbClr val="92D050"/>
    <a:srgbClr val="00B0F0"/>
    <a:srgbClr val="FFC000"/>
    <a:srgbClr val="CC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78" autoAdjust="0"/>
    <p:restoredTop sz="79553" autoAdjust="0"/>
  </p:normalViewPr>
  <p:slideViewPr>
    <p:cSldViewPr snapToGrid="0">
      <p:cViewPr varScale="1">
        <p:scale>
          <a:sx n="90" d="100"/>
          <a:sy n="90" d="100"/>
        </p:scale>
        <p:origin x="876" y="96"/>
      </p:cViewPr>
      <p:guideLst>
        <p:guide pos="416"/>
        <p:guide pos="7265"/>
        <p:guide orient="horz" pos="648"/>
        <p:guide orient="horz" pos="712"/>
        <p:guide orient="horz" pos="73"/>
        <p:guide orient="horz" pos="3864"/>
      </p:guideLst>
    </p:cSldViewPr>
  </p:slideViewPr>
  <p:notesTextViewPr>
    <p:cViewPr>
      <p:scale>
        <a:sx n="1" d="1"/>
        <a:sy n="1" d="1"/>
      </p:scale>
      <p:origin x="0" y="0"/>
    </p:cViewPr>
  </p:notesTextViewPr>
  <p:sorterViewPr>
    <p:cViewPr varScale="1">
      <p:scale>
        <a:sx n="100" d="100"/>
        <a:sy n="100" d="100"/>
      </p:scale>
      <p:origin x="0" y="-1179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68" Type="http://schemas.openxmlformats.org/officeDocument/2006/relationships/tags" Target="tags/tag1.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font" Target="fonts/font16.fntdata"/><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font" Target="fonts/font6.fntdata"/><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001" tIns="45501" rIns="91001" bIns="45501" rtlCol="0"/>
          <a:lstStyle>
            <a:lvl1pPr algn="r">
              <a:defRPr sz="1200"/>
            </a:lvl1pPr>
          </a:lstStyle>
          <a:p>
            <a:fld id="{065A9D10-00A1-4316-9DBF-1CFF2F39C327}" type="datetimeFigureOut">
              <a:rPr lang="zh-CN" altLang="en-US" smtClean="0"/>
              <a:t>2021/4/25 Sunday</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001" tIns="45501" rIns="91001" bIns="45501" rtlCol="0" anchor="b"/>
          <a:lstStyle>
            <a:lvl1pPr algn="r">
              <a:defRPr sz="1200"/>
            </a:lvl1pPr>
          </a:lstStyle>
          <a:p>
            <a:fld id="{1C21E0D4-31D8-4080-A573-64BBB9E87E78}" type="slidenum">
              <a:rPr lang="zh-CN" altLang="en-US" smtClean="0"/>
              <a:t>‹#›</a:t>
            </a:fld>
            <a:endParaRPr lang="zh-CN" altLang="en-US"/>
          </a:p>
        </p:txBody>
      </p:sp>
    </p:spTree>
    <p:extLst>
      <p:ext uri="{BB962C8B-B14F-4D97-AF65-F5344CB8AC3E}">
        <p14:creationId xmlns:p14="http://schemas.microsoft.com/office/powerpoint/2010/main" val="3298015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135"/>
          </a:xfrm>
          <a:prstGeom prst="rect">
            <a:avLst/>
          </a:prstGeom>
        </p:spPr>
        <p:txBody>
          <a:bodyPr vert="horz" lIns="91001" tIns="45501" rIns="91001" bIns="45501" rtlCol="0"/>
          <a:lstStyle>
            <a:lvl1pPr algn="r">
              <a:defRPr sz="1200"/>
            </a:lvl1pPr>
          </a:lstStyle>
          <a:p>
            <a:fld id="{C117FD3C-5E99-4122-A1EC-C8FBF6B0781B}" type="datetimeFigureOut">
              <a:rPr lang="zh-CN" altLang="en-US" smtClean="0"/>
              <a:t>2021/4/25 Sunday</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001" tIns="45501" rIns="91001" bIns="4550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001" tIns="45501" rIns="91001" bIns="45501" rtlCol="0" anchor="b"/>
          <a:lstStyle>
            <a:lvl1pPr algn="r">
              <a:defRPr sz="1200"/>
            </a:lvl1pPr>
          </a:lstStyle>
          <a:p>
            <a:fld id="{D5CE584D-DA30-42E6-B6AB-C9D2BEA4D810}" type="slidenum">
              <a:rPr lang="zh-CN" altLang="en-US" smtClean="0"/>
              <a:t>‹#›</a:t>
            </a:fld>
            <a:endParaRPr lang="zh-CN" altLang="en-US"/>
          </a:p>
        </p:txBody>
      </p:sp>
    </p:spTree>
    <p:extLst>
      <p:ext uri="{BB962C8B-B14F-4D97-AF65-F5344CB8AC3E}">
        <p14:creationId xmlns:p14="http://schemas.microsoft.com/office/powerpoint/2010/main" val="659757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Microsoft Yahei"/>
                <a:ea typeface="Microsoft Yahei"/>
                <a:sym typeface="Microsoft Yahei"/>
              </a:rPr>
              <a:t>ABCD</a:t>
            </a:r>
            <a:r>
              <a:rPr lang="zh-CN" altLang="en-US" sz="1200" dirty="0">
                <a:solidFill>
                  <a:srgbClr val="000000"/>
                </a:solidFill>
                <a:latin typeface="Microsoft Yahei"/>
                <a:ea typeface="Microsoft Yahei"/>
                <a:sym typeface="Microsoft Yahei"/>
              </a:rPr>
              <a:t>全对。</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17</a:t>
            </a:fld>
            <a:endParaRPr lang="zh-CN" altLang="en-US"/>
          </a:p>
        </p:txBody>
      </p:sp>
    </p:spTree>
    <p:extLst>
      <p:ext uri="{BB962C8B-B14F-4D97-AF65-F5344CB8AC3E}">
        <p14:creationId xmlns:p14="http://schemas.microsoft.com/office/powerpoint/2010/main" val="1645433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设计指令格式，即确定各部分编码的位数。</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18</a:t>
            </a:fld>
            <a:endParaRPr lang="zh-CN" altLang="en-US"/>
          </a:p>
        </p:txBody>
      </p:sp>
    </p:spTree>
    <p:extLst>
      <p:ext uri="{BB962C8B-B14F-4D97-AF65-F5344CB8AC3E}">
        <p14:creationId xmlns:p14="http://schemas.microsoft.com/office/powerpoint/2010/main" val="923613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60</a:t>
            </a:r>
            <a:r>
              <a:rPr lang="zh-CN" altLang="en-US" dirty="0"/>
              <a:t>种操作码，需要</a:t>
            </a:r>
            <a:r>
              <a:rPr lang="en-US" altLang="zh-CN" dirty="0"/>
              <a:t>6</a:t>
            </a:r>
            <a:r>
              <a:rPr lang="zh-CN" altLang="en-US" dirty="0"/>
              <a:t>位编码</a:t>
            </a:r>
            <a:endParaRPr lang="en-US" altLang="zh-CN" dirty="0"/>
          </a:p>
          <a:p>
            <a:r>
              <a:rPr lang="en-US" altLang="zh-CN" dirty="0"/>
              <a:t>2</a:t>
            </a:r>
            <a:r>
              <a:rPr lang="zh-CN" altLang="en-US" dirty="0"/>
              <a:t>、</a:t>
            </a:r>
            <a:r>
              <a:rPr lang="en-US" altLang="zh-CN" dirty="0"/>
              <a:t>8</a:t>
            </a:r>
            <a:r>
              <a:rPr lang="zh-CN" altLang="en-US" dirty="0"/>
              <a:t>种寻址操作，位寻址方式需要</a:t>
            </a:r>
            <a:r>
              <a:rPr lang="en-US" altLang="zh-CN" dirty="0"/>
              <a:t>3</a:t>
            </a:r>
            <a:r>
              <a:rPr lang="zh-CN" altLang="en-US" dirty="0"/>
              <a:t>位</a:t>
            </a:r>
            <a:endParaRPr lang="en-US" altLang="zh-CN" dirty="0"/>
          </a:p>
          <a:p>
            <a:r>
              <a:rPr lang="en-US" altLang="zh-CN" dirty="0"/>
              <a:t>3</a:t>
            </a:r>
            <a:r>
              <a:rPr lang="zh-CN" altLang="en-US" dirty="0"/>
              <a:t>、源操作数访问</a:t>
            </a:r>
            <a:r>
              <a:rPr lang="en-US" altLang="zh-CN" dirty="0"/>
              <a:t>2K</a:t>
            </a:r>
            <a:r>
              <a:rPr lang="zh-CN" altLang="en-US" dirty="0"/>
              <a:t>主存，源操作数地址</a:t>
            </a:r>
            <a:r>
              <a:rPr lang="en-US" altLang="zh-CN" dirty="0"/>
              <a:t>11</a:t>
            </a:r>
            <a:r>
              <a:rPr lang="zh-CN" altLang="en-US" dirty="0"/>
              <a:t>位</a:t>
            </a:r>
            <a:endParaRPr lang="en-US" altLang="zh-CN" dirty="0"/>
          </a:p>
          <a:p>
            <a:r>
              <a:rPr lang="en-US" altLang="zh-CN" dirty="0"/>
              <a:t>4</a:t>
            </a:r>
            <a:r>
              <a:rPr lang="zh-CN" altLang="en-US" dirty="0"/>
              <a:t>、目的操作数访问</a:t>
            </a:r>
            <a:r>
              <a:rPr lang="en-US" altLang="zh-CN" dirty="0"/>
              <a:t>1K</a:t>
            </a:r>
            <a:r>
              <a:rPr lang="zh-CN" altLang="en-US" dirty="0"/>
              <a:t>主存，目的操作数地址</a:t>
            </a:r>
            <a:r>
              <a:rPr lang="en-US" altLang="zh-CN" dirty="0"/>
              <a:t>10</a:t>
            </a:r>
            <a:r>
              <a:rPr lang="zh-CN" altLang="en-US" dirty="0"/>
              <a:t>位</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19</a:t>
            </a:fld>
            <a:endParaRPr lang="zh-CN" altLang="en-US"/>
          </a:p>
        </p:txBody>
      </p:sp>
    </p:spTree>
    <p:extLst>
      <p:ext uri="{BB962C8B-B14F-4D97-AF65-F5344CB8AC3E}">
        <p14:creationId xmlns:p14="http://schemas.microsoft.com/office/powerpoint/2010/main" val="4181553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a:t>
            </a:r>
            <a:r>
              <a:rPr lang="zh-CN" altLang="en-US" dirty="0"/>
              <a:t>、只能寄存器间接寻址，寄存器是</a:t>
            </a:r>
            <a:r>
              <a:rPr lang="en-US" altLang="zh-CN" dirty="0"/>
              <a:t>16</a:t>
            </a:r>
            <a:r>
              <a:rPr lang="zh-CN" altLang="en-US" dirty="0"/>
              <a:t>位的，可以访问的地址最大</a:t>
            </a:r>
            <a:r>
              <a:rPr lang="en-US" altLang="zh-CN" dirty="0"/>
              <a:t>16</a:t>
            </a:r>
            <a:r>
              <a:rPr lang="zh-CN" altLang="en-US" dirty="0"/>
              <a:t>位，因此范围是</a:t>
            </a:r>
            <a:r>
              <a:rPr lang="en-US" altLang="zh-CN" dirty="0"/>
              <a:t>2</a:t>
            </a:r>
            <a:r>
              <a:rPr lang="en-US" altLang="zh-CN" baseline="30000" dirty="0"/>
              <a:t>16</a:t>
            </a:r>
            <a:r>
              <a:rPr lang="en-US" altLang="zh-CN" dirty="0"/>
              <a:t>=64K</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20</a:t>
            </a:fld>
            <a:endParaRPr lang="zh-CN" altLang="en-US"/>
          </a:p>
        </p:txBody>
      </p:sp>
    </p:spTree>
    <p:extLst>
      <p:ext uri="{BB962C8B-B14F-4D97-AF65-F5344CB8AC3E}">
        <p14:creationId xmlns:p14="http://schemas.microsoft.com/office/powerpoint/2010/main" val="1096237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ARM</a:t>
            </a:r>
            <a:r>
              <a:rPr lang="zh-CN" altLang="en-US" dirty="0"/>
              <a:t>也是等长指令</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22</a:t>
            </a:fld>
            <a:endParaRPr lang="zh-CN" altLang="en-US"/>
          </a:p>
        </p:txBody>
      </p:sp>
    </p:spTree>
    <p:extLst>
      <p:ext uri="{BB962C8B-B14F-4D97-AF65-F5344CB8AC3E}">
        <p14:creationId xmlns:p14="http://schemas.microsoft.com/office/powerpoint/2010/main" val="4182646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HLT</a:t>
            </a:r>
            <a:r>
              <a:rPr lang="zh-CN" altLang="en-US" dirty="0"/>
              <a:t>、</a:t>
            </a:r>
            <a:r>
              <a:rPr lang="en-US" altLang="zh-CN" dirty="0"/>
              <a:t>NOP</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23</a:t>
            </a:fld>
            <a:endParaRPr lang="zh-CN" altLang="en-US"/>
          </a:p>
        </p:txBody>
      </p:sp>
    </p:spTree>
    <p:extLst>
      <p:ext uri="{BB962C8B-B14F-4D97-AF65-F5344CB8AC3E}">
        <p14:creationId xmlns:p14="http://schemas.microsoft.com/office/powerpoint/2010/main" val="1905783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Microsoft Yahei"/>
                <a:ea typeface="Microsoft Yahei"/>
                <a:sym typeface="Microsoft Yahei"/>
              </a:rPr>
              <a:t>C</a:t>
            </a:r>
            <a:r>
              <a:rPr lang="zh-CN" altLang="en-US" sz="1200" dirty="0">
                <a:solidFill>
                  <a:srgbClr val="000000"/>
                </a:solidFill>
                <a:latin typeface="Microsoft Yahei"/>
                <a:ea typeface="Microsoft Yahei"/>
                <a:sym typeface="Microsoft Yahei"/>
              </a:rPr>
              <a:t>正确。</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27</a:t>
            </a:fld>
            <a:endParaRPr lang="zh-CN" altLang="en-US"/>
          </a:p>
        </p:txBody>
      </p:sp>
    </p:spTree>
    <p:extLst>
      <p:ext uri="{BB962C8B-B14F-4D97-AF65-F5344CB8AC3E}">
        <p14:creationId xmlns:p14="http://schemas.microsoft.com/office/powerpoint/2010/main" val="1317590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Microsoft Yahei"/>
                <a:ea typeface="Microsoft Yahei"/>
                <a:sym typeface="Microsoft Yahei"/>
              </a:rPr>
              <a:t>D</a:t>
            </a:r>
            <a:r>
              <a:rPr lang="zh-CN" altLang="en-US" sz="1200" dirty="0">
                <a:solidFill>
                  <a:srgbClr val="000000"/>
                </a:solidFill>
                <a:latin typeface="Microsoft Yahei"/>
                <a:ea typeface="Microsoft Yahei"/>
                <a:sym typeface="Microsoft Yahei"/>
              </a:rPr>
              <a:t>正确。</a:t>
            </a:r>
            <a:r>
              <a:rPr lang="en-US" altLang="zh-CN" sz="1200" dirty="0">
                <a:solidFill>
                  <a:srgbClr val="000000"/>
                </a:solidFill>
                <a:latin typeface="Microsoft Yahei"/>
                <a:ea typeface="Microsoft Yahei"/>
                <a:sym typeface="Microsoft Yahei"/>
              </a:rPr>
              <a:t>(2</a:t>
            </a:r>
            <a:r>
              <a:rPr lang="en-US" altLang="zh-CN" sz="1200" baseline="30000" dirty="0">
                <a:solidFill>
                  <a:srgbClr val="000000"/>
                </a:solidFill>
                <a:latin typeface="Microsoft Yahei"/>
                <a:ea typeface="Microsoft Yahei"/>
                <a:sym typeface="Microsoft Yahei"/>
              </a:rPr>
              <a:t>8</a:t>
            </a:r>
            <a:r>
              <a:rPr lang="en-US" altLang="zh-CN" sz="1200" dirty="0">
                <a:solidFill>
                  <a:srgbClr val="000000"/>
                </a:solidFill>
                <a:latin typeface="Microsoft Yahei"/>
                <a:ea typeface="Microsoft Yahei"/>
                <a:sym typeface="Microsoft Yahei"/>
              </a:rPr>
              <a:t>-250)*2</a:t>
            </a:r>
            <a:r>
              <a:rPr lang="en-US" altLang="zh-CN" sz="1200" baseline="30000" dirty="0">
                <a:solidFill>
                  <a:srgbClr val="000000"/>
                </a:solidFill>
                <a:latin typeface="Microsoft Yahei"/>
                <a:ea typeface="Microsoft Yahei"/>
                <a:sym typeface="Microsoft Yahei"/>
              </a:rPr>
              <a:t>12</a:t>
            </a:r>
            <a:r>
              <a:rPr lang="en-US" altLang="zh-CN" sz="1200" dirty="0">
                <a:solidFill>
                  <a:srgbClr val="000000"/>
                </a:solidFill>
                <a:latin typeface="Microsoft Yahei"/>
                <a:ea typeface="Microsoft Yahei"/>
                <a:sym typeface="Microsoft Yahei"/>
              </a:rPr>
              <a:t>=6*4K=24K,OP</a:t>
            </a:r>
            <a:r>
              <a:rPr lang="zh-CN" altLang="en-US" sz="1200" dirty="0">
                <a:solidFill>
                  <a:srgbClr val="000000"/>
                </a:solidFill>
                <a:latin typeface="Microsoft Yahei"/>
                <a:ea typeface="Microsoft Yahei"/>
                <a:sym typeface="Microsoft Yahei"/>
              </a:rPr>
              <a:t>位数</a:t>
            </a:r>
            <a:r>
              <a:rPr lang="en-US" altLang="zh-CN" sz="1200" dirty="0">
                <a:solidFill>
                  <a:srgbClr val="000000"/>
                </a:solidFill>
                <a:latin typeface="Microsoft Yahei"/>
                <a:ea typeface="Microsoft Yahei"/>
                <a:sym typeface="Microsoft Yahei"/>
              </a:rPr>
              <a:t>32-24=8</a:t>
            </a:r>
            <a:r>
              <a:rPr lang="zh-CN" altLang="en-US" sz="1200" dirty="0">
                <a:solidFill>
                  <a:srgbClr val="000000"/>
                </a:solidFill>
                <a:latin typeface="Microsoft Yahei"/>
                <a:ea typeface="Microsoft Yahei"/>
                <a:sym typeface="Microsoft Yahei"/>
              </a:rPr>
              <a:t>位</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可以编码</a:t>
            </a:r>
            <a:r>
              <a:rPr lang="en-US" altLang="zh-CN" sz="1200" dirty="0">
                <a:solidFill>
                  <a:srgbClr val="000000"/>
                </a:solidFill>
                <a:latin typeface="Microsoft Yahei"/>
                <a:ea typeface="Microsoft Yahei"/>
                <a:sym typeface="Microsoft Yahei"/>
              </a:rPr>
              <a:t>256</a:t>
            </a:r>
            <a:r>
              <a:rPr lang="zh-CN" altLang="en-US" sz="1200" dirty="0">
                <a:solidFill>
                  <a:srgbClr val="000000"/>
                </a:solidFill>
                <a:latin typeface="Microsoft Yahei"/>
                <a:ea typeface="Microsoft Yahei"/>
                <a:sym typeface="Microsoft Yahei"/>
              </a:rPr>
              <a:t>条指令</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当前只需要</a:t>
            </a:r>
            <a:r>
              <a:rPr lang="en-US" altLang="zh-CN" sz="1200" dirty="0">
                <a:solidFill>
                  <a:srgbClr val="000000"/>
                </a:solidFill>
                <a:latin typeface="Microsoft Yahei"/>
                <a:ea typeface="Microsoft Yahei"/>
                <a:sym typeface="Microsoft Yahei"/>
              </a:rPr>
              <a:t>250</a:t>
            </a:r>
            <a:r>
              <a:rPr lang="zh-CN" altLang="en-US" sz="1200" dirty="0">
                <a:solidFill>
                  <a:srgbClr val="000000"/>
                </a:solidFill>
                <a:latin typeface="Microsoft Yahei"/>
                <a:ea typeface="Microsoft Yahei"/>
                <a:sym typeface="Microsoft Yahei"/>
              </a:rPr>
              <a:t>条</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剩余的编码有</a:t>
            </a:r>
            <a:r>
              <a:rPr lang="en-US" altLang="zh-CN" sz="1200" dirty="0">
                <a:solidFill>
                  <a:srgbClr val="000000"/>
                </a:solidFill>
                <a:latin typeface="Microsoft Yahei"/>
                <a:ea typeface="Microsoft Yahei"/>
                <a:sym typeface="Microsoft Yahei"/>
              </a:rPr>
              <a:t>256-250=6</a:t>
            </a:r>
            <a:r>
              <a:rPr lang="zh-CN" altLang="en-US" sz="1200" dirty="0">
                <a:solidFill>
                  <a:srgbClr val="000000"/>
                </a:solidFill>
                <a:latin typeface="Microsoft Yahei"/>
                <a:ea typeface="Microsoft Yahei"/>
                <a:sym typeface="Microsoft Yahei"/>
              </a:rPr>
              <a:t>个</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这</a:t>
            </a:r>
            <a:r>
              <a:rPr lang="en-US" altLang="zh-CN" sz="1200" dirty="0">
                <a:solidFill>
                  <a:srgbClr val="000000"/>
                </a:solidFill>
                <a:latin typeface="Microsoft Yahei"/>
                <a:ea typeface="Microsoft Yahei"/>
                <a:sym typeface="Microsoft Yahei"/>
              </a:rPr>
              <a:t>6</a:t>
            </a:r>
            <a:r>
              <a:rPr lang="zh-CN" altLang="en-US" sz="1200" dirty="0">
                <a:solidFill>
                  <a:srgbClr val="000000"/>
                </a:solidFill>
                <a:latin typeface="Microsoft Yahei"/>
                <a:ea typeface="Microsoft Yahei"/>
                <a:sym typeface="Microsoft Yahei"/>
              </a:rPr>
              <a:t>个编码用于扩展单地址指令</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单地址指令码后面有</a:t>
            </a:r>
            <a:r>
              <a:rPr lang="en-US" altLang="zh-CN" sz="1200" dirty="0">
                <a:solidFill>
                  <a:srgbClr val="000000"/>
                </a:solidFill>
                <a:latin typeface="Microsoft Yahei"/>
                <a:ea typeface="Microsoft Yahei"/>
                <a:sym typeface="Microsoft Yahei"/>
              </a:rPr>
              <a:t>12</a:t>
            </a:r>
            <a:r>
              <a:rPr lang="zh-CN" altLang="en-US" sz="1200" dirty="0">
                <a:solidFill>
                  <a:srgbClr val="000000"/>
                </a:solidFill>
                <a:latin typeface="Microsoft Yahei"/>
                <a:ea typeface="Microsoft Yahei"/>
                <a:sym typeface="Microsoft Yahei"/>
              </a:rPr>
              <a:t>位地址</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这</a:t>
            </a:r>
            <a:r>
              <a:rPr lang="en-US" altLang="zh-CN" sz="1200" dirty="0">
                <a:solidFill>
                  <a:srgbClr val="000000"/>
                </a:solidFill>
                <a:latin typeface="Microsoft Yahei"/>
                <a:ea typeface="Microsoft Yahei"/>
                <a:sym typeface="Microsoft Yahei"/>
              </a:rPr>
              <a:t>6</a:t>
            </a:r>
            <a:r>
              <a:rPr lang="zh-CN" altLang="en-US" sz="1200" dirty="0">
                <a:solidFill>
                  <a:srgbClr val="000000"/>
                </a:solidFill>
                <a:latin typeface="Microsoft Yahei"/>
                <a:ea typeface="Microsoft Yahei"/>
                <a:sym typeface="Microsoft Yahei"/>
              </a:rPr>
              <a:t>个编码和后面的</a:t>
            </a:r>
            <a:r>
              <a:rPr lang="en-US" altLang="zh-CN" sz="1200" dirty="0">
                <a:solidFill>
                  <a:srgbClr val="000000"/>
                </a:solidFill>
                <a:latin typeface="Microsoft Yahei"/>
                <a:ea typeface="Microsoft Yahei"/>
                <a:sym typeface="Microsoft Yahei"/>
              </a:rPr>
              <a:t>12</a:t>
            </a:r>
            <a:r>
              <a:rPr lang="zh-CN" altLang="en-US" sz="1200" dirty="0">
                <a:solidFill>
                  <a:srgbClr val="000000"/>
                </a:solidFill>
                <a:latin typeface="Microsoft Yahei"/>
                <a:ea typeface="Microsoft Yahei"/>
                <a:sym typeface="Microsoft Yahei"/>
              </a:rPr>
              <a:t>位 地址可以组合编码的单地址指令数量为</a:t>
            </a:r>
            <a:r>
              <a:rPr lang="en-US" altLang="zh-CN" sz="1200" dirty="0">
                <a:solidFill>
                  <a:srgbClr val="000000"/>
                </a:solidFill>
                <a:latin typeface="Microsoft Yahei"/>
                <a:ea typeface="Microsoft Yahei"/>
                <a:sym typeface="Microsoft Yahei"/>
              </a:rPr>
              <a:t>6*212</a:t>
            </a:r>
            <a:endParaRPr lang="zh-CN" altLang="en-US" sz="1200" dirty="0">
              <a:solidFill>
                <a:srgbClr val="000000"/>
              </a:solidFill>
              <a:latin typeface="Microsoft Yahei"/>
              <a:ea typeface="Microsoft Yahei"/>
              <a:sym typeface="Microsoft Yahei"/>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28</a:t>
            </a:fld>
            <a:endParaRPr lang="zh-CN" altLang="en-US"/>
          </a:p>
        </p:txBody>
      </p:sp>
    </p:spTree>
    <p:extLst>
      <p:ext uri="{BB962C8B-B14F-4D97-AF65-F5344CB8AC3E}">
        <p14:creationId xmlns:p14="http://schemas.microsoft.com/office/powerpoint/2010/main" val="601733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Microsoft Yahei"/>
                <a:ea typeface="Microsoft Yahei"/>
                <a:sym typeface="Microsoft Yahei"/>
              </a:rPr>
              <a:t>ABCD</a:t>
            </a:r>
            <a:r>
              <a:rPr lang="zh-CN" altLang="en-US" sz="1200" dirty="0">
                <a:solidFill>
                  <a:srgbClr val="000000"/>
                </a:solidFill>
                <a:latin typeface="Microsoft Yahei"/>
                <a:ea typeface="Microsoft Yahei"/>
                <a:sym typeface="Microsoft Yahei"/>
              </a:rPr>
              <a:t>全对。</a:t>
            </a:r>
            <a:r>
              <a:rPr lang="en-US" altLang="zh-CN" sz="1200" dirty="0">
                <a:solidFill>
                  <a:srgbClr val="000000"/>
                </a:solidFill>
                <a:latin typeface="Microsoft Yahei"/>
                <a:ea typeface="Microsoft Yahei"/>
                <a:sym typeface="Microsoft Yahei"/>
              </a:rPr>
              <a:t>B</a:t>
            </a:r>
            <a:r>
              <a:rPr lang="zh-CN" altLang="en-US" sz="1200" dirty="0">
                <a:solidFill>
                  <a:srgbClr val="000000"/>
                </a:solidFill>
                <a:latin typeface="Microsoft Yahei"/>
                <a:ea typeface="Microsoft Yahei"/>
                <a:sym typeface="Microsoft Yahei"/>
              </a:rPr>
              <a:t>每个指令</a:t>
            </a:r>
            <a:r>
              <a:rPr lang="en-US" altLang="zh-CN" sz="1200" dirty="0">
                <a:solidFill>
                  <a:srgbClr val="000000"/>
                </a:solidFill>
                <a:latin typeface="Microsoft Yahei"/>
                <a:ea typeface="Microsoft Yahei"/>
                <a:sym typeface="Microsoft Yahei"/>
              </a:rPr>
              <a:t>8</a:t>
            </a:r>
            <a:r>
              <a:rPr lang="zh-CN" altLang="en-US" sz="1200" dirty="0">
                <a:solidFill>
                  <a:srgbClr val="000000"/>
                </a:solidFill>
                <a:latin typeface="Microsoft Yahei"/>
                <a:ea typeface="Microsoft Yahei"/>
                <a:sym typeface="Microsoft Yahei"/>
              </a:rPr>
              <a:t>个字节。</a:t>
            </a:r>
            <a:r>
              <a:rPr lang="en-US" altLang="zh-CN" sz="1200" dirty="0">
                <a:solidFill>
                  <a:srgbClr val="000000"/>
                </a:solidFill>
                <a:latin typeface="Microsoft Yahei"/>
                <a:ea typeface="Microsoft Yahei"/>
                <a:sym typeface="Microsoft Yahei"/>
              </a:rPr>
              <a:t>C RS</a:t>
            </a:r>
            <a:r>
              <a:rPr lang="zh-CN" altLang="en-US" sz="1200" dirty="0">
                <a:solidFill>
                  <a:srgbClr val="000000"/>
                </a:solidFill>
                <a:latin typeface="Microsoft Yahei"/>
                <a:ea typeface="Microsoft Yahei"/>
                <a:sym typeface="Microsoft Yahei"/>
              </a:rPr>
              <a:t>是寄存器</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存储器型指令</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至少要访问</a:t>
            </a:r>
            <a:r>
              <a:rPr lang="en-US" altLang="zh-CN" sz="1200" dirty="0">
                <a:solidFill>
                  <a:srgbClr val="000000"/>
                </a:solidFill>
                <a:latin typeface="Microsoft Yahei"/>
                <a:ea typeface="Microsoft Yahei"/>
                <a:sym typeface="Microsoft Yahei"/>
              </a:rPr>
              <a:t>3</a:t>
            </a:r>
            <a:r>
              <a:rPr lang="zh-CN" altLang="en-US" sz="1200" dirty="0">
                <a:solidFill>
                  <a:srgbClr val="000000"/>
                </a:solidFill>
                <a:latin typeface="Microsoft Yahei"/>
                <a:ea typeface="Microsoft Yahei"/>
                <a:sym typeface="Microsoft Yahei"/>
              </a:rPr>
              <a:t>次内存</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取指令码需要</a:t>
            </a:r>
            <a:r>
              <a:rPr lang="en-US" altLang="zh-CN" sz="1200" dirty="0">
                <a:solidFill>
                  <a:srgbClr val="000000"/>
                </a:solidFill>
                <a:latin typeface="Microsoft Yahei"/>
                <a:ea typeface="Microsoft Yahei"/>
                <a:sym typeface="Microsoft Yahei"/>
              </a:rPr>
              <a:t>2</a:t>
            </a:r>
            <a:r>
              <a:rPr lang="zh-CN" altLang="en-US" sz="1200" dirty="0">
                <a:solidFill>
                  <a:srgbClr val="000000"/>
                </a:solidFill>
                <a:latin typeface="Microsoft Yahei"/>
                <a:ea typeface="Microsoft Yahei"/>
                <a:sym typeface="Microsoft Yahei"/>
              </a:rPr>
              <a:t>次访问内存</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一次取一个字</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取源操作数或存结果</a:t>
            </a:r>
            <a:r>
              <a:rPr lang="en-US" altLang="zh-CN" sz="1200" dirty="0">
                <a:solidFill>
                  <a:srgbClr val="000000"/>
                </a:solidFill>
                <a:latin typeface="Microsoft Yahei"/>
                <a:ea typeface="Microsoft Yahei"/>
                <a:sym typeface="Microsoft Yahei"/>
              </a:rPr>
              <a:t>(2</a:t>
            </a:r>
            <a:r>
              <a:rPr lang="zh-CN" altLang="en-US" sz="1200" dirty="0">
                <a:solidFill>
                  <a:srgbClr val="000000"/>
                </a:solidFill>
                <a:latin typeface="Microsoft Yahei"/>
                <a:ea typeface="Microsoft Yahei"/>
                <a:sym typeface="Microsoft Yahei"/>
              </a:rPr>
              <a:t>选</a:t>
            </a:r>
            <a:r>
              <a:rPr lang="en-US" altLang="zh-CN" sz="1200" dirty="0">
                <a:solidFill>
                  <a:srgbClr val="000000"/>
                </a:solidFill>
                <a:latin typeface="Microsoft Yahei"/>
                <a:ea typeface="Microsoft Yahei"/>
                <a:sym typeface="Microsoft Yahei"/>
              </a:rPr>
              <a:t>1)</a:t>
            </a:r>
            <a:r>
              <a:rPr lang="zh-CN" altLang="en-US" sz="1200" dirty="0">
                <a:solidFill>
                  <a:srgbClr val="000000"/>
                </a:solidFill>
                <a:latin typeface="Microsoft Yahei"/>
                <a:ea typeface="Microsoft Yahei"/>
                <a:sym typeface="Microsoft Yahei"/>
              </a:rPr>
              <a:t>需要</a:t>
            </a:r>
            <a:r>
              <a:rPr lang="en-US" altLang="zh-CN" sz="1200" dirty="0">
                <a:solidFill>
                  <a:srgbClr val="000000"/>
                </a:solidFill>
                <a:latin typeface="Microsoft Yahei"/>
                <a:ea typeface="Microsoft Yahei"/>
                <a:sym typeface="Microsoft Yahei"/>
              </a:rPr>
              <a:t>1</a:t>
            </a:r>
            <a:r>
              <a:rPr lang="zh-CN" altLang="en-US" sz="1200" dirty="0">
                <a:solidFill>
                  <a:srgbClr val="000000"/>
                </a:solidFill>
                <a:latin typeface="Microsoft Yahei"/>
                <a:ea typeface="Microsoft Yahei"/>
                <a:sym typeface="Microsoft Yahei"/>
              </a:rPr>
              <a:t>次</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至少</a:t>
            </a:r>
            <a:r>
              <a:rPr lang="en-US" altLang="zh-CN" sz="1200" dirty="0">
                <a:solidFill>
                  <a:srgbClr val="000000"/>
                </a:solidFill>
                <a:latin typeface="Microsoft Yahei"/>
                <a:ea typeface="Microsoft Yahei"/>
                <a:sym typeface="Microsoft Yahei"/>
              </a:rPr>
              <a:t>3</a:t>
            </a:r>
            <a:r>
              <a:rPr lang="zh-CN" altLang="en-US" sz="1200" dirty="0">
                <a:solidFill>
                  <a:srgbClr val="000000"/>
                </a:solidFill>
                <a:latin typeface="Microsoft Yahei"/>
                <a:ea typeface="Microsoft Yahei"/>
                <a:sym typeface="Microsoft Yahei"/>
              </a:rPr>
              <a:t>次。</a:t>
            </a:r>
            <a:r>
              <a:rPr lang="en-US" altLang="zh-CN" sz="1200" dirty="0">
                <a:solidFill>
                  <a:srgbClr val="000000"/>
                </a:solidFill>
                <a:latin typeface="Microsoft Yahei"/>
                <a:ea typeface="Microsoft Yahei"/>
                <a:sym typeface="Microsoft Yahei"/>
              </a:rPr>
              <a:t>D</a:t>
            </a:r>
            <a:r>
              <a:rPr lang="zh-CN" altLang="en-US" sz="1200" dirty="0">
                <a:solidFill>
                  <a:srgbClr val="000000"/>
                </a:solidFill>
                <a:latin typeface="Microsoft Yahei"/>
                <a:ea typeface="Microsoft Yahei"/>
                <a:sym typeface="Microsoft Yahei"/>
              </a:rPr>
              <a:t>正确</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指令变长</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多余位数看用于寻址方式。</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29</a:t>
            </a:fld>
            <a:endParaRPr lang="zh-CN" altLang="en-US"/>
          </a:p>
        </p:txBody>
      </p:sp>
    </p:spTree>
    <p:extLst>
      <p:ext uri="{BB962C8B-B14F-4D97-AF65-F5344CB8AC3E}">
        <p14:creationId xmlns:p14="http://schemas.microsoft.com/office/powerpoint/2010/main" val="1751446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ct val="50000"/>
              </a:spcBef>
              <a:spcAft>
                <a:spcPts val="0"/>
              </a:spcAft>
              <a:buClrTx/>
              <a:buSzTx/>
              <a:buFontTx/>
              <a:buNone/>
              <a:tabLst/>
              <a:defRPr/>
            </a:pPr>
            <a:r>
              <a:rPr lang="en-US" altLang="zh-CN" b="0" dirty="0">
                <a:latin typeface="Times New Roman" panose="02020603050405020304" pitchFamily="18" charset="0"/>
                <a:ea typeface="宋体" panose="02010600030101010101" pitchFamily="2" charset="-122"/>
              </a:rPr>
              <a:t>1</a:t>
            </a:r>
            <a:r>
              <a:rPr lang="zh-CN" altLang="en-US" b="0" dirty="0">
                <a:latin typeface="Times New Roman" panose="02020603050405020304" pitchFamily="18" charset="0"/>
                <a:ea typeface="宋体" panose="02010600030101010101" pitchFamily="2" charset="-122"/>
              </a:rPr>
              <a:t>、</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30</a:t>
            </a:fld>
            <a:endParaRPr lang="zh-CN" altLang="en-US"/>
          </a:p>
        </p:txBody>
      </p:sp>
    </p:spTree>
    <p:extLst>
      <p:ext uri="{BB962C8B-B14F-4D97-AF65-F5344CB8AC3E}">
        <p14:creationId xmlns:p14="http://schemas.microsoft.com/office/powerpoint/2010/main" val="2028962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2703568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31</a:t>
            </a:fld>
            <a:endParaRPr lang="zh-CN" altLang="en-US"/>
          </a:p>
        </p:txBody>
      </p:sp>
    </p:spTree>
    <p:extLst>
      <p:ext uri="{BB962C8B-B14F-4D97-AF65-F5344CB8AC3E}">
        <p14:creationId xmlns:p14="http://schemas.microsoft.com/office/powerpoint/2010/main" val="3888819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Microsoft Yahei"/>
                <a:ea typeface="Microsoft Yahei"/>
                <a:sym typeface="Microsoft Yahei"/>
              </a:rPr>
              <a:t>ABCD</a:t>
            </a:r>
            <a:r>
              <a:rPr lang="zh-CN" altLang="en-US" sz="1200" dirty="0">
                <a:solidFill>
                  <a:srgbClr val="000000"/>
                </a:solidFill>
                <a:latin typeface="Microsoft Yahei"/>
                <a:ea typeface="Microsoft Yahei"/>
                <a:sym typeface="Microsoft Yahei"/>
              </a:rPr>
              <a:t>都对。</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9</a:t>
            </a:fld>
            <a:endParaRPr lang="zh-CN" altLang="en-US"/>
          </a:p>
        </p:txBody>
      </p:sp>
    </p:spTree>
    <p:extLst>
      <p:ext uri="{BB962C8B-B14F-4D97-AF65-F5344CB8AC3E}">
        <p14:creationId xmlns:p14="http://schemas.microsoft.com/office/powerpoint/2010/main" val="500889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机器字长：计算机能够直接处理的二进制数据的位数。</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11</a:t>
            </a:fld>
            <a:endParaRPr lang="zh-CN" altLang="en-US"/>
          </a:p>
        </p:txBody>
      </p:sp>
    </p:spTree>
    <p:extLst>
      <p:ext uri="{BB962C8B-B14F-4D97-AF65-F5344CB8AC3E}">
        <p14:creationId xmlns:p14="http://schemas.microsoft.com/office/powerpoint/2010/main" val="1097680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操作码数量：</a:t>
            </a:r>
            <a:r>
              <a:rPr lang="en-US" altLang="zh-CN" dirty="0">
                <a:solidFill>
                  <a:srgbClr val="0000FF"/>
                </a:solidFill>
              </a:rPr>
              <a:t>= </a:t>
            </a:r>
            <a:r>
              <a:rPr lang="en-US" altLang="zh-CN" b="1" dirty="0">
                <a:solidFill>
                  <a:srgbClr val="0000FF"/>
                </a:solidFill>
                <a:latin typeface="华文楷体" panose="02010600040101010101" pitchFamily="2" charset="-122"/>
                <a:ea typeface="华文楷体" panose="02010600040101010101" pitchFamily="2" charset="-122"/>
              </a:rPr>
              <a:t>log</a:t>
            </a:r>
            <a:r>
              <a:rPr lang="en-US" altLang="zh-CN" b="1" baseline="-50000" dirty="0">
                <a:solidFill>
                  <a:srgbClr val="0000FF"/>
                </a:solidFill>
                <a:latin typeface="华文楷体" panose="02010600040101010101" pitchFamily="2" charset="-122"/>
                <a:ea typeface="华文楷体" panose="02010600040101010101" pitchFamily="2" charset="-122"/>
              </a:rPr>
              <a:t>2</a:t>
            </a:r>
            <a:r>
              <a:rPr lang="en-US" altLang="zh-CN" b="1" dirty="0">
                <a:solidFill>
                  <a:srgbClr val="0000FF"/>
                </a:solidFill>
                <a:latin typeface="华文楷体" panose="02010600040101010101" pitchFamily="2" charset="-122"/>
                <a:ea typeface="华文楷体" panose="02010600040101010101" pitchFamily="2" charset="-122"/>
              </a:rPr>
              <a:t>n</a:t>
            </a:r>
            <a:endParaRPr lang="zh-CN" altLang="en-US" sz="2400" b="1" kern="1200" dirty="0">
              <a:solidFill>
                <a:srgbClr val="0000FF"/>
              </a:solidFill>
              <a:latin typeface="华文楷体" panose="02010600040101010101" pitchFamily="2" charset="-122"/>
              <a:ea typeface="华文楷体"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12</a:t>
            </a:fld>
            <a:endParaRPr lang="zh-CN" altLang="en-US"/>
          </a:p>
        </p:txBody>
      </p:sp>
    </p:spTree>
    <p:extLst>
      <p:ext uri="{BB962C8B-B14F-4D97-AF65-F5344CB8AC3E}">
        <p14:creationId xmlns:p14="http://schemas.microsoft.com/office/powerpoint/2010/main" val="2538132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1</a:t>
            </a:r>
            <a:r>
              <a:rPr lang="zh-CN" altLang="en-US" sz="1200" dirty="0"/>
              <a:t>、要深刻理解操作码部分不得重叠的含义，需要举例说明。双操作数用过的指令码编码，单操作数就不能使用，双操作数同理。</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2</a:t>
            </a:r>
            <a:r>
              <a:rPr lang="zh-CN" altLang="en-US" sz="1200" dirty="0"/>
              <a:t>、多余这部分可以和后面</a:t>
            </a:r>
            <a:r>
              <a:rPr lang="en-US" altLang="zh-CN" sz="1200" dirty="0"/>
              <a:t>12</a:t>
            </a:r>
            <a:r>
              <a:rPr lang="zh-CN" altLang="en-US" sz="1200" dirty="0"/>
              <a:t>位编码组合的编码数量</a:t>
            </a:r>
            <a:r>
              <a:rPr lang="en-US" altLang="zh-CN" sz="1200" dirty="0"/>
              <a:t>=</a:t>
            </a:r>
            <a:r>
              <a:rPr lang="zh-CN" altLang="en-US" sz="1200" dirty="0"/>
              <a:t>条数</a:t>
            </a:r>
            <a:r>
              <a:rPr lang="en-US" altLang="zh-CN" sz="1200" dirty="0"/>
              <a:t>*2</a:t>
            </a:r>
            <a:r>
              <a:rPr lang="en-US" altLang="zh-CN" sz="1200" baseline="70000" dirty="0"/>
              <a:t>12</a:t>
            </a:r>
            <a:r>
              <a:rPr lang="en-US" altLang="zh-CN" sz="1200" dirty="0"/>
              <a:t>=</a:t>
            </a:r>
            <a:r>
              <a:rPr lang="zh-CN" altLang="en-US" sz="1200" dirty="0"/>
              <a:t>（</a:t>
            </a:r>
            <a:r>
              <a:rPr lang="en-US" altLang="zh-CN" sz="1200" dirty="0"/>
              <a:t>2</a:t>
            </a:r>
            <a:r>
              <a:rPr lang="en-US" altLang="zh-CN" sz="1200" baseline="70000" dirty="0"/>
              <a:t>8</a:t>
            </a:r>
            <a:r>
              <a:rPr lang="en-US" altLang="zh-CN" sz="1200" dirty="0"/>
              <a:t>-k</a:t>
            </a:r>
            <a:r>
              <a:rPr lang="zh-CN" altLang="en-US" sz="1200" dirty="0"/>
              <a:t>）</a:t>
            </a:r>
            <a:r>
              <a:rPr lang="en-US" altLang="zh-CN" sz="1200" dirty="0"/>
              <a:t>*2</a:t>
            </a:r>
            <a:r>
              <a:rPr lang="en-US" altLang="zh-CN" sz="1200" baseline="70000" dirty="0"/>
              <a:t>12</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13</a:t>
            </a:fld>
            <a:endParaRPr lang="zh-CN" altLang="en-US"/>
          </a:p>
        </p:txBody>
      </p:sp>
    </p:spTree>
    <p:extLst>
      <p:ext uri="{BB962C8B-B14F-4D97-AF65-F5344CB8AC3E}">
        <p14:creationId xmlns:p14="http://schemas.microsoft.com/office/powerpoint/2010/main" val="1588986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关注</a:t>
            </a:r>
            <a:r>
              <a:rPr lang="en-US" altLang="zh-CN" b="1" dirty="0"/>
              <a:t>OP</a:t>
            </a:r>
            <a:r>
              <a:rPr lang="zh-CN" altLang="en-US" b="1" dirty="0"/>
              <a:t>码</a:t>
            </a:r>
            <a:r>
              <a:rPr lang="zh-CN" altLang="en-US" dirty="0"/>
              <a:t>位数可以编码的</a:t>
            </a:r>
            <a:r>
              <a:rPr lang="zh-CN" altLang="en-US" b="1" dirty="0"/>
              <a:t>个数</a:t>
            </a:r>
            <a:r>
              <a:rPr lang="zh-CN" altLang="en-US" dirty="0"/>
              <a:t>，用过的编码不能使用。</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、二地址指令，</a:t>
            </a:r>
            <a:r>
              <a:rPr lang="en-US" altLang="zh-CN" dirty="0"/>
              <a:t>OP</a:t>
            </a:r>
            <a:r>
              <a:rPr lang="zh-CN" altLang="en-US" dirty="0"/>
              <a:t>的操作码有</a:t>
            </a:r>
            <a:r>
              <a:rPr lang="en-US" altLang="zh-CN" dirty="0"/>
              <a:t>4</a:t>
            </a:r>
            <a:r>
              <a:rPr lang="zh-CN" altLang="en-US" dirty="0"/>
              <a:t>位，</a:t>
            </a:r>
            <a:r>
              <a:rPr lang="en-US" altLang="zh-CN" dirty="0"/>
              <a:t>OP</a:t>
            </a:r>
            <a:r>
              <a:rPr lang="zh-CN" altLang="en-US" dirty="0"/>
              <a:t>可以有</a:t>
            </a:r>
            <a:r>
              <a:rPr lang="en-US" altLang="zh-CN" sz="1200" b="1" dirty="0">
                <a:solidFill>
                  <a:srgbClr val="C00000"/>
                </a:solidFill>
                <a:latin typeface="+mn-ea"/>
                <a:ea typeface="+mn-ea"/>
              </a:rPr>
              <a:t>2</a:t>
            </a:r>
            <a:r>
              <a:rPr lang="en-US" altLang="zh-CN" sz="1200" b="1" baseline="70000" dirty="0">
                <a:solidFill>
                  <a:srgbClr val="C00000"/>
                </a:solidFill>
                <a:latin typeface="+mn-ea"/>
                <a:ea typeface="+mn-ea"/>
              </a:rPr>
              <a:t>4</a:t>
            </a:r>
            <a:r>
              <a:rPr lang="zh-CN" altLang="en-US" sz="1200" b="0" baseline="0" dirty="0">
                <a:solidFill>
                  <a:srgbClr val="C00000"/>
                </a:solidFill>
                <a:latin typeface="+mn-ea"/>
                <a:ea typeface="+mn-ea"/>
              </a:rPr>
              <a:t>种编码，对应</a:t>
            </a:r>
            <a:r>
              <a:rPr lang="zh-CN" altLang="en-US" dirty="0"/>
              <a:t>有</a:t>
            </a:r>
            <a:r>
              <a:rPr lang="en-US" altLang="zh-CN" sz="1200" b="1" dirty="0">
                <a:solidFill>
                  <a:srgbClr val="C00000"/>
                </a:solidFill>
                <a:latin typeface="+mn-ea"/>
                <a:ea typeface="+mn-ea"/>
              </a:rPr>
              <a:t>2</a:t>
            </a:r>
            <a:r>
              <a:rPr lang="en-US" altLang="zh-CN" sz="1200" b="1" baseline="70000" dirty="0">
                <a:solidFill>
                  <a:srgbClr val="C00000"/>
                </a:solidFill>
                <a:latin typeface="+mn-ea"/>
                <a:ea typeface="+mn-ea"/>
              </a:rPr>
              <a:t>4</a:t>
            </a:r>
            <a:r>
              <a:rPr lang="zh-CN" altLang="en-US" sz="1200" b="0" baseline="0" dirty="0">
                <a:solidFill>
                  <a:srgbClr val="C00000"/>
                </a:solidFill>
                <a:latin typeface="+mn-ea"/>
                <a:ea typeface="+mn-ea"/>
              </a:rPr>
              <a:t>条指令，</a:t>
            </a:r>
            <a:endParaRPr lang="en-US" altLang="zh-CN" b="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、二地址指令中用于扩展单地址（</a:t>
            </a:r>
            <a:r>
              <a:rPr lang="en-US" altLang="zh-CN" dirty="0"/>
              <a:t>10</a:t>
            </a:r>
            <a:r>
              <a:rPr lang="zh-CN" altLang="en-US" dirty="0"/>
              <a:t>位</a:t>
            </a:r>
            <a:r>
              <a:rPr lang="en-US" altLang="zh-CN" dirty="0"/>
              <a:t>OP</a:t>
            </a:r>
            <a:r>
              <a:rPr lang="zh-CN" altLang="en-US" dirty="0"/>
              <a:t>码）而留出来的编码是</a:t>
            </a:r>
            <a:r>
              <a:rPr lang="en-US" altLang="zh-CN" dirty="0"/>
              <a:t>=</a:t>
            </a:r>
            <a:r>
              <a:rPr lang="en-US" altLang="zh-CN" sz="1200" b="1" dirty="0">
                <a:solidFill>
                  <a:srgbClr val="C00000"/>
                </a:solidFill>
                <a:latin typeface="+mn-ea"/>
                <a:ea typeface="+mn-ea"/>
              </a:rPr>
              <a:t>2</a:t>
            </a:r>
            <a:r>
              <a:rPr lang="en-US" altLang="zh-CN" sz="1200" b="1" baseline="70000" dirty="0">
                <a:solidFill>
                  <a:srgbClr val="C00000"/>
                </a:solidFill>
                <a:latin typeface="+mn-ea"/>
                <a:ea typeface="+mn-ea"/>
              </a:rPr>
              <a:t>4</a:t>
            </a:r>
            <a:r>
              <a:rPr lang="en-US" altLang="zh-CN" sz="1200" b="1" dirty="0">
                <a:solidFill>
                  <a:srgbClr val="C00000"/>
                </a:solidFill>
                <a:latin typeface="+mn-ea"/>
                <a:ea typeface="+mn-ea"/>
              </a:rPr>
              <a:t>-15=1</a:t>
            </a:r>
            <a:r>
              <a:rPr lang="zh-CN" altLang="en-US" sz="1200" b="1" dirty="0">
                <a:solidFill>
                  <a:srgbClr val="C00000"/>
                </a:solidFill>
                <a:latin typeface="+mn-ea"/>
                <a:ea typeface="+mn-ea"/>
              </a:rPr>
              <a:t>个，</a:t>
            </a:r>
            <a:r>
              <a:rPr lang="zh-CN" altLang="en-US" sz="1200" b="0" dirty="0">
                <a:solidFill>
                  <a:srgbClr val="C00000"/>
                </a:solidFill>
                <a:latin typeface="+mn-ea"/>
                <a:ea typeface="+mn-ea"/>
              </a:rPr>
              <a:t>这一个编码与后面的</a:t>
            </a:r>
            <a:r>
              <a:rPr lang="en-US" altLang="zh-CN" sz="1200" b="0" dirty="0">
                <a:solidFill>
                  <a:srgbClr val="C00000"/>
                </a:solidFill>
                <a:latin typeface="+mn-ea"/>
                <a:ea typeface="+mn-ea"/>
              </a:rPr>
              <a:t>6</a:t>
            </a:r>
            <a:r>
              <a:rPr lang="zh-CN" altLang="en-US" sz="1200" b="0" dirty="0">
                <a:solidFill>
                  <a:srgbClr val="C00000"/>
                </a:solidFill>
                <a:latin typeface="+mn-ea"/>
                <a:ea typeface="+mn-ea"/>
              </a:rPr>
              <a:t>位</a:t>
            </a:r>
            <a:r>
              <a:rPr lang="en-US" altLang="zh-CN" sz="1200" b="1" dirty="0">
                <a:solidFill>
                  <a:srgbClr val="C00000"/>
                </a:solidFill>
                <a:latin typeface="+mn-ea"/>
                <a:ea typeface="+mn-ea"/>
              </a:rPr>
              <a:t>OP</a:t>
            </a:r>
            <a:r>
              <a:rPr lang="zh-CN" altLang="en-US" sz="1200" b="1" dirty="0">
                <a:solidFill>
                  <a:srgbClr val="C00000"/>
                </a:solidFill>
                <a:latin typeface="+mn-ea"/>
                <a:ea typeface="+mn-ea"/>
              </a:rPr>
              <a:t>码</a:t>
            </a:r>
            <a:r>
              <a:rPr lang="zh-CN" altLang="en-US" sz="1200" b="0" dirty="0">
                <a:solidFill>
                  <a:srgbClr val="C00000"/>
                </a:solidFill>
                <a:latin typeface="+mn-ea"/>
                <a:ea typeface="+mn-ea"/>
              </a:rPr>
              <a:t>的组合，可以编出的编码条数为：</a:t>
            </a:r>
            <a:r>
              <a:rPr lang="en-US" altLang="zh-CN" sz="1200" b="1" dirty="0">
                <a:solidFill>
                  <a:srgbClr val="C00000"/>
                </a:solidFill>
                <a:latin typeface="+mn-ea"/>
                <a:ea typeface="+mn-ea"/>
              </a:rPr>
              <a:t>(2</a:t>
            </a:r>
            <a:r>
              <a:rPr lang="en-US" altLang="zh-CN" sz="1200" b="1" baseline="70000" dirty="0">
                <a:solidFill>
                  <a:srgbClr val="C00000"/>
                </a:solidFill>
                <a:latin typeface="+mn-ea"/>
                <a:ea typeface="+mn-ea"/>
              </a:rPr>
              <a:t>4</a:t>
            </a:r>
            <a:r>
              <a:rPr lang="en-US" altLang="zh-CN" sz="1200" b="1" dirty="0">
                <a:solidFill>
                  <a:srgbClr val="C00000"/>
                </a:solidFill>
                <a:latin typeface="+mn-ea"/>
                <a:ea typeface="+mn-ea"/>
              </a:rPr>
              <a:t>-15)*2</a:t>
            </a:r>
            <a:r>
              <a:rPr lang="en-US" altLang="zh-CN" sz="1200" b="1" baseline="70000" dirty="0">
                <a:solidFill>
                  <a:srgbClr val="C00000"/>
                </a:solidFill>
                <a:latin typeface="+mn-ea"/>
              </a:rPr>
              <a:t>6</a:t>
            </a:r>
            <a:r>
              <a:rPr lang="zh-CN" altLang="en-US" sz="1200" b="1" baseline="0" dirty="0">
                <a:solidFill>
                  <a:srgbClr val="C00000"/>
                </a:solidFill>
                <a:latin typeface="+mn-ea"/>
              </a:rPr>
              <a:t>，</a:t>
            </a:r>
            <a:r>
              <a:rPr lang="zh-CN" altLang="en-US" sz="1200" b="0" baseline="0" dirty="0">
                <a:solidFill>
                  <a:srgbClr val="C00000"/>
                </a:solidFill>
                <a:latin typeface="+mn-ea"/>
              </a:rPr>
              <a:t>剩余的编码个数为：</a:t>
            </a:r>
            <a:r>
              <a:rPr lang="en-US" altLang="zh-CN" sz="1200" b="1" dirty="0">
                <a:solidFill>
                  <a:srgbClr val="C00000"/>
                </a:solidFill>
                <a:latin typeface="+mn-ea"/>
              </a:rPr>
              <a:t>(2</a:t>
            </a:r>
            <a:r>
              <a:rPr lang="en-US" altLang="zh-CN" sz="1200" b="1" baseline="70000" dirty="0">
                <a:solidFill>
                  <a:srgbClr val="C00000"/>
                </a:solidFill>
                <a:latin typeface="+mn-ea"/>
              </a:rPr>
              <a:t>4</a:t>
            </a:r>
            <a:r>
              <a:rPr lang="en-US" altLang="zh-CN" sz="1200" b="1" dirty="0">
                <a:solidFill>
                  <a:srgbClr val="C00000"/>
                </a:solidFill>
                <a:latin typeface="+mn-ea"/>
              </a:rPr>
              <a:t>-15)*2</a:t>
            </a:r>
            <a:r>
              <a:rPr lang="en-US" altLang="zh-CN" sz="1200" b="1" baseline="70000" dirty="0">
                <a:solidFill>
                  <a:srgbClr val="C00000"/>
                </a:solidFill>
                <a:latin typeface="+mn-ea"/>
              </a:rPr>
              <a:t>6</a:t>
            </a:r>
            <a:r>
              <a:rPr lang="en-US" altLang="zh-CN" sz="1200" b="1" dirty="0">
                <a:solidFill>
                  <a:srgbClr val="C00000"/>
                </a:solidFill>
                <a:latin typeface="+mn-ea"/>
              </a:rPr>
              <a:t>-34</a:t>
            </a:r>
            <a:r>
              <a:rPr lang="zh-CN" altLang="en-US" sz="1200" b="1" dirty="0">
                <a:solidFill>
                  <a:srgbClr val="C00000"/>
                </a:solidFill>
                <a:latin typeface="+mn-ea"/>
              </a:rPr>
              <a:t>个</a:t>
            </a:r>
            <a:endParaRPr lang="en-US" altLang="zh-CN" sz="1200" b="0" baseline="0" dirty="0">
              <a:solidFill>
                <a:srgbClr val="C00000"/>
              </a:solidFill>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baseline="0" dirty="0">
                <a:solidFill>
                  <a:srgbClr val="C00000"/>
                </a:solidFill>
                <a:latin typeface="+mn-ea"/>
                <a:ea typeface="+mn-ea"/>
              </a:rPr>
              <a:t>3</a:t>
            </a:r>
            <a:r>
              <a:rPr lang="zh-CN" altLang="en-US" sz="1200" b="0" baseline="0" dirty="0">
                <a:solidFill>
                  <a:srgbClr val="C00000"/>
                </a:solidFill>
                <a:latin typeface="+mn-ea"/>
                <a:ea typeface="+mn-ea"/>
              </a:rPr>
              <a:t>、</a:t>
            </a:r>
            <a:r>
              <a:rPr lang="en-US" altLang="zh-CN" sz="1200" b="0" baseline="0" dirty="0">
                <a:solidFill>
                  <a:srgbClr val="C00000"/>
                </a:solidFill>
                <a:latin typeface="+mn-ea"/>
                <a:ea typeface="+mn-ea"/>
              </a:rPr>
              <a:t>0</a:t>
            </a:r>
            <a:r>
              <a:rPr lang="zh-CN" altLang="en-US" sz="1200" b="0" baseline="0" dirty="0">
                <a:solidFill>
                  <a:srgbClr val="C00000"/>
                </a:solidFill>
                <a:latin typeface="+mn-ea"/>
                <a:ea typeface="+mn-ea"/>
              </a:rPr>
              <a:t>地址指令（</a:t>
            </a:r>
            <a:r>
              <a:rPr lang="en-US" altLang="zh-CN" sz="1200" b="0" baseline="0" dirty="0">
                <a:solidFill>
                  <a:srgbClr val="C00000"/>
                </a:solidFill>
                <a:latin typeface="+mn-ea"/>
                <a:ea typeface="+mn-ea"/>
              </a:rPr>
              <a:t>16</a:t>
            </a:r>
            <a:r>
              <a:rPr lang="zh-CN" altLang="en-US" sz="1200" b="0" baseline="0" dirty="0">
                <a:solidFill>
                  <a:srgbClr val="C00000"/>
                </a:solidFill>
                <a:latin typeface="+mn-ea"/>
                <a:ea typeface="+mn-ea"/>
              </a:rPr>
              <a:t>位</a:t>
            </a:r>
            <a:r>
              <a:rPr lang="en-US" altLang="zh-CN" sz="1200" b="0" baseline="0" dirty="0">
                <a:solidFill>
                  <a:srgbClr val="C00000"/>
                </a:solidFill>
                <a:latin typeface="+mn-ea"/>
                <a:ea typeface="+mn-ea"/>
              </a:rPr>
              <a:t>OP</a:t>
            </a:r>
            <a:r>
              <a:rPr lang="zh-CN" altLang="en-US" sz="1200" b="0" baseline="0" dirty="0">
                <a:solidFill>
                  <a:srgbClr val="C00000"/>
                </a:solidFill>
                <a:latin typeface="+mn-ea"/>
                <a:ea typeface="+mn-ea"/>
              </a:rPr>
              <a:t>码，去掉前面用过的），编码去掉用过的还有</a:t>
            </a:r>
            <a:r>
              <a:rPr lang="en-US" altLang="zh-CN" sz="1200" b="0" baseline="0" dirty="0">
                <a:solidFill>
                  <a:srgbClr val="C00000"/>
                </a:solidFill>
                <a:latin typeface="+mn-ea"/>
                <a:ea typeface="+mn-ea"/>
              </a:rPr>
              <a:t>16-10=6</a:t>
            </a:r>
            <a:r>
              <a:rPr lang="zh-CN" altLang="en-US" sz="1200" b="0" baseline="0" dirty="0">
                <a:solidFill>
                  <a:srgbClr val="C00000"/>
                </a:solidFill>
                <a:latin typeface="+mn-ea"/>
                <a:ea typeface="+mn-ea"/>
              </a:rPr>
              <a:t>位。与前十位剩余编码个数相乘</a:t>
            </a:r>
            <a:r>
              <a:rPr lang="en-US" altLang="zh-CN" sz="1200" b="0" baseline="0" dirty="0">
                <a:solidFill>
                  <a:srgbClr val="C00000"/>
                </a:solidFill>
                <a:latin typeface="+mn-ea"/>
                <a:ea typeface="+mn-ea"/>
              </a:rPr>
              <a:t>=</a:t>
            </a:r>
            <a:r>
              <a:rPr lang="en-US" altLang="zh-CN" sz="1200" b="1" dirty="0">
                <a:solidFill>
                  <a:srgbClr val="C00000"/>
                </a:solidFill>
                <a:latin typeface="+mn-ea"/>
              </a:rPr>
              <a:t>( (2</a:t>
            </a:r>
            <a:r>
              <a:rPr lang="en-US" altLang="zh-CN" sz="1200" b="1" baseline="70000" dirty="0">
                <a:solidFill>
                  <a:srgbClr val="C00000"/>
                </a:solidFill>
                <a:latin typeface="+mn-ea"/>
              </a:rPr>
              <a:t>4</a:t>
            </a:r>
            <a:r>
              <a:rPr lang="en-US" altLang="zh-CN" sz="1200" b="1" dirty="0">
                <a:solidFill>
                  <a:srgbClr val="C00000"/>
                </a:solidFill>
                <a:latin typeface="+mn-ea"/>
              </a:rPr>
              <a:t>-15)*2</a:t>
            </a:r>
            <a:r>
              <a:rPr lang="en-US" altLang="zh-CN" sz="1200" b="1" baseline="70000" dirty="0">
                <a:solidFill>
                  <a:srgbClr val="C00000"/>
                </a:solidFill>
                <a:latin typeface="+mn-ea"/>
              </a:rPr>
              <a:t>6</a:t>
            </a:r>
            <a:r>
              <a:rPr lang="en-US" altLang="zh-CN" sz="1200" b="1" dirty="0">
                <a:solidFill>
                  <a:srgbClr val="C00000"/>
                </a:solidFill>
                <a:latin typeface="+mn-ea"/>
              </a:rPr>
              <a:t>-34)*2</a:t>
            </a:r>
            <a:r>
              <a:rPr lang="en-US" altLang="zh-CN" sz="1200" b="1" baseline="70000" dirty="0">
                <a:solidFill>
                  <a:srgbClr val="C00000"/>
                </a:solidFill>
                <a:latin typeface="+mn-ea"/>
              </a:rPr>
              <a:t>6</a:t>
            </a:r>
            <a:r>
              <a:rPr lang="zh-CN" altLang="en-US" sz="1200" b="0" baseline="0" dirty="0">
                <a:solidFill>
                  <a:srgbClr val="C00000"/>
                </a:solidFill>
                <a:latin typeface="+mn-ea"/>
                <a:ea typeface="+mn-ea"/>
              </a:rPr>
              <a:t>，即为</a:t>
            </a:r>
            <a:r>
              <a:rPr lang="en-US" altLang="zh-CN" sz="1200" b="0" baseline="0" dirty="0">
                <a:solidFill>
                  <a:srgbClr val="C00000"/>
                </a:solidFill>
                <a:latin typeface="+mn-ea"/>
                <a:ea typeface="+mn-ea"/>
              </a:rPr>
              <a:t>0</a:t>
            </a:r>
            <a:r>
              <a:rPr lang="zh-CN" altLang="en-US" sz="1200" b="0" baseline="0" dirty="0">
                <a:solidFill>
                  <a:srgbClr val="C00000"/>
                </a:solidFill>
                <a:latin typeface="+mn-ea"/>
                <a:ea typeface="+mn-ea"/>
              </a:rPr>
              <a:t>地址指令的编码个数。</a:t>
            </a:r>
          </a:p>
          <a:p>
            <a:endParaRPr lang="zh-CN" altLang="en-US" b="0"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14</a:t>
            </a:fld>
            <a:endParaRPr lang="zh-CN" altLang="en-US"/>
          </a:p>
        </p:txBody>
      </p:sp>
    </p:spTree>
    <p:extLst>
      <p:ext uri="{BB962C8B-B14F-4D97-AF65-F5344CB8AC3E}">
        <p14:creationId xmlns:p14="http://schemas.microsoft.com/office/powerpoint/2010/main" val="342639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15</a:t>
            </a:fld>
            <a:endParaRPr lang="zh-CN" altLang="en-US"/>
          </a:p>
        </p:txBody>
      </p:sp>
    </p:spTree>
    <p:extLst>
      <p:ext uri="{BB962C8B-B14F-4D97-AF65-F5344CB8AC3E}">
        <p14:creationId xmlns:p14="http://schemas.microsoft.com/office/powerpoint/2010/main" val="21524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icrosoft Yahei"/>
                <a:ea typeface="Microsoft Yahei"/>
                <a:sym typeface="Microsoft Yahei"/>
              </a:rPr>
              <a:t>答案</a:t>
            </a:r>
            <a:r>
              <a:rPr lang="en-US" altLang="zh-CN" sz="1200" dirty="0">
                <a:solidFill>
                  <a:srgbClr val="000000"/>
                </a:solidFill>
                <a:latin typeface="Microsoft Yahei"/>
                <a:ea typeface="Microsoft Yahei"/>
                <a:sym typeface="Microsoft Yahei"/>
              </a:rPr>
              <a:t>AD</a:t>
            </a:r>
            <a:r>
              <a:rPr lang="zh-CN" altLang="en-US" sz="1200" dirty="0">
                <a:solidFill>
                  <a:srgbClr val="000000"/>
                </a:solidFill>
                <a:latin typeface="Microsoft Yahei"/>
                <a:ea typeface="Microsoft Yahei"/>
                <a:sym typeface="Microsoft Yahei"/>
              </a:rPr>
              <a:t>。</a:t>
            </a:r>
            <a:r>
              <a:rPr lang="en-US" altLang="zh-CN" sz="1200" dirty="0">
                <a:solidFill>
                  <a:srgbClr val="000000"/>
                </a:solidFill>
                <a:latin typeface="Microsoft Yahei"/>
                <a:ea typeface="Microsoft Yahei"/>
                <a:sym typeface="Microsoft Yahei"/>
              </a:rPr>
              <a:t>B</a:t>
            </a:r>
            <a:r>
              <a:rPr lang="zh-CN" altLang="en-US" sz="1200" dirty="0">
                <a:solidFill>
                  <a:srgbClr val="000000"/>
                </a:solidFill>
                <a:latin typeface="Microsoft Yahei"/>
                <a:ea typeface="Microsoft Yahei"/>
                <a:sym typeface="Microsoft Yahei"/>
              </a:rPr>
              <a:t>错</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地址码可以没有</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如</a:t>
            </a:r>
            <a:r>
              <a:rPr lang="en-US" altLang="zh-CN" sz="1200" dirty="0">
                <a:solidFill>
                  <a:srgbClr val="000000"/>
                </a:solidFill>
                <a:latin typeface="Microsoft Yahei"/>
                <a:ea typeface="Microsoft Yahei"/>
                <a:sym typeface="Microsoft Yahei"/>
              </a:rPr>
              <a:t>NOP</a:t>
            </a:r>
            <a:r>
              <a:rPr lang="zh-CN" altLang="en-US" sz="1200" dirty="0">
                <a:solidFill>
                  <a:srgbClr val="000000"/>
                </a:solidFill>
                <a:latin typeface="Microsoft Yahei"/>
                <a:ea typeface="Microsoft Yahei"/>
                <a:sym typeface="Microsoft Yahei"/>
              </a:rPr>
              <a:t>、</a:t>
            </a:r>
            <a:r>
              <a:rPr lang="en-US" altLang="zh-CN" sz="1200" dirty="0">
                <a:solidFill>
                  <a:srgbClr val="000000"/>
                </a:solidFill>
                <a:latin typeface="Microsoft Yahei"/>
                <a:ea typeface="Microsoft Yahei"/>
                <a:sym typeface="Microsoft Yahei"/>
              </a:rPr>
              <a:t>HLT</a:t>
            </a:r>
            <a:r>
              <a:rPr lang="zh-CN" altLang="en-US" sz="1200" dirty="0">
                <a:solidFill>
                  <a:srgbClr val="000000"/>
                </a:solidFill>
                <a:latin typeface="Microsoft Yahei"/>
                <a:ea typeface="Microsoft Yahei"/>
                <a:sym typeface="Microsoft Yahei"/>
              </a:rPr>
              <a:t>等指令。</a:t>
            </a:r>
            <a:r>
              <a:rPr lang="en-US" altLang="zh-CN" sz="1200" dirty="0">
                <a:solidFill>
                  <a:srgbClr val="000000"/>
                </a:solidFill>
                <a:latin typeface="Microsoft Yahei"/>
                <a:ea typeface="Microsoft Yahei"/>
                <a:sym typeface="Microsoft Yahei"/>
              </a:rPr>
              <a:t>C</a:t>
            </a:r>
            <a:r>
              <a:rPr lang="zh-CN" altLang="en-US" sz="1200" dirty="0">
                <a:solidFill>
                  <a:srgbClr val="000000"/>
                </a:solidFill>
                <a:latin typeface="Microsoft Yahei"/>
                <a:ea typeface="Microsoft Yahei"/>
                <a:sym typeface="Microsoft Yahei"/>
              </a:rPr>
              <a:t>错</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可以处理多个</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通过其它寄存器给出，也可以隐含规定。</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16</a:t>
            </a:fld>
            <a:endParaRPr lang="zh-CN" altLang="en-US"/>
          </a:p>
        </p:txBody>
      </p:sp>
    </p:spTree>
    <p:extLst>
      <p:ext uri="{BB962C8B-B14F-4D97-AF65-F5344CB8AC3E}">
        <p14:creationId xmlns:p14="http://schemas.microsoft.com/office/powerpoint/2010/main" val="3300584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2021/4/25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内容占位符 2"/>
          <p:cNvSpPr>
            <a:spLocks noGrp="1"/>
          </p:cNvSpPr>
          <p:nvPr>
            <p:ph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68367952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表格占位符 2"/>
          <p:cNvSpPr>
            <a:spLocks noGrp="1"/>
          </p:cNvSpPr>
          <p:nvPr>
            <p:ph type="tbl" idx="1"/>
          </p:nvPr>
        </p:nvSpPr>
        <p:spPr>
          <a:xfrm>
            <a:off x="755651" y="1752600"/>
            <a:ext cx="10668000" cy="4267200"/>
          </a:xfrm>
        </p:spPr>
        <p:txBody>
          <a:bodyPr/>
          <a:lstStyle/>
          <a:p>
            <a:pPr lvl="0"/>
            <a:endParaRPr lang="zh-CN" altLang="en-US" noProof="0"/>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xfrm>
            <a:off x="711200" y="6153150"/>
            <a:ext cx="3657600" cy="476250"/>
          </a:xfrm>
          <a:prstGeom prst="rect">
            <a:avLst/>
          </a:prstGeom>
          <a:ln/>
        </p:spPr>
        <p:txBody>
          <a:bodyPr/>
          <a:lstStyle>
            <a:lvl1pPr>
              <a:defRPr/>
            </a:lvl1pPr>
          </a:lstStyle>
          <a:p>
            <a:pPr>
              <a:defRPr/>
            </a:pPr>
            <a:r>
              <a:rPr lang="zh-CN" altLang="en-US">
                <a:solidFill>
                  <a:srgbClr val="000000"/>
                </a:solidFill>
              </a:rPr>
              <a:t>计算机组成原理 </a:t>
            </a:r>
            <a:r>
              <a:rPr lang="zh-CN" altLang="en-US" sz="1400">
                <a:solidFill>
                  <a:srgbClr val="000000"/>
                </a:solidFill>
              </a:rPr>
              <a:t> </a:t>
            </a:r>
            <a:r>
              <a:rPr lang="en-US" altLang="zh-CN" sz="1400">
                <a:solidFill>
                  <a:srgbClr val="000000"/>
                </a:solidFill>
              </a:rPr>
              <a:t>Slide</a:t>
            </a:r>
            <a:r>
              <a:rPr lang="en-US" altLang="zh-CN" sz="1200">
                <a:solidFill>
                  <a:srgbClr val="000000"/>
                </a:solidFill>
              </a:rPr>
              <a:t> </a:t>
            </a:r>
            <a:fld id="{5D78C381-D073-48B3-882F-973BA030D6AA}" type="slidenum">
              <a:rPr lang="en-US" altLang="zh-CN" sz="1200">
                <a:solidFill>
                  <a:srgbClr val="080808"/>
                </a:solidFill>
              </a:rPr>
              <a:pPr>
                <a:defRPr/>
              </a:pPr>
              <a:t>‹#›</a:t>
            </a:fld>
            <a:r>
              <a:rPr lang="en-US" altLang="zh-CN" sz="1200">
                <a:solidFill>
                  <a:srgbClr val="000000"/>
                </a:solidFill>
              </a:rPr>
              <a:t> </a:t>
            </a:r>
          </a:p>
        </p:txBody>
      </p:sp>
    </p:spTree>
    <p:extLst>
      <p:ext uri="{BB962C8B-B14F-4D97-AF65-F5344CB8AC3E}">
        <p14:creationId xmlns:p14="http://schemas.microsoft.com/office/powerpoint/2010/main" val="1362489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2021/4/25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2021/4/25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20328884-03C5-40AC-A582-AFAD2F38161C}"/>
              </a:ext>
            </a:extLst>
          </p:cNvPr>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2021/4/25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2021/4/25 Sunday</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2021/4/25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2021/4/25 Sunday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2021/4/25 Sunday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2021/4/25 Sunday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2021/4/25 Sunday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2021/4/25 Sunday</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2021/4/25 Sunday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2021/4/25 Sunday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2021/4/25 Sunday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2021/4/25 Sunday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pPr>
                <a:defRPr/>
              </a:pPr>
              <a:t>‹#›</a:t>
            </a:fld>
            <a:r>
              <a:rPr lang="en-US" altLang="zh-CN"/>
              <a:t>- </a:t>
            </a:r>
          </a:p>
        </p:txBody>
      </p:sp>
    </p:spTree>
    <p:extLst>
      <p:ext uri="{BB962C8B-B14F-4D97-AF65-F5344CB8AC3E}">
        <p14:creationId xmlns:p14="http://schemas.microsoft.com/office/powerpoint/2010/main" val="18163937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PhAnim="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lvl1pPr>
          </a:lstStyle>
          <a:p>
            <a:pPr>
              <a:defRPr/>
            </a:pPr>
            <a:r>
              <a:rPr lang="en-US" altLang="zh-CN"/>
              <a:t> -</a:t>
            </a:r>
            <a:fld id="{7DB7D154-6577-432F-8144-43C687260925}" type="slidenum">
              <a:rPr lang="en-US" altLang="zh-CN"/>
              <a:pPr>
                <a:defRPr/>
              </a:pPr>
              <a:t>‹#›</a:t>
            </a:fld>
            <a:r>
              <a:rPr lang="en-US" altLang="zh-CN"/>
              <a:t>- </a:t>
            </a:r>
          </a:p>
        </p:txBody>
      </p:sp>
    </p:spTree>
    <p:extLst>
      <p:ext uri="{BB962C8B-B14F-4D97-AF65-F5344CB8AC3E}">
        <p14:creationId xmlns:p14="http://schemas.microsoft.com/office/powerpoint/2010/main" val="148907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lvl1pPr>
          </a:lstStyle>
          <a:p>
            <a:pPr>
              <a:defRPr/>
            </a:pPr>
            <a:r>
              <a:rPr lang="en-US" altLang="zh-CN"/>
              <a:t> -</a:t>
            </a:r>
            <a:fld id="{5F521C08-B429-4574-BE91-8CD5A8D82BBE}" type="slidenum">
              <a:rPr lang="en-US" altLang="zh-CN"/>
              <a:pPr>
                <a:defRPr/>
              </a:pPr>
              <a:t>‹#›</a:t>
            </a:fld>
            <a:r>
              <a:rPr lang="en-US" altLang="zh-CN"/>
              <a:t>- </a:t>
            </a:r>
          </a:p>
        </p:txBody>
      </p:sp>
    </p:spTree>
    <p:extLst>
      <p:ext uri="{BB962C8B-B14F-4D97-AF65-F5344CB8AC3E}">
        <p14:creationId xmlns:p14="http://schemas.microsoft.com/office/powerpoint/2010/main" val="2610185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573C808F-8CB0-43E5-AB97-CCAD81A48CB3}" type="slidenum">
              <a:rPr lang="zh-CN" altLang="en-US"/>
              <a:pPr>
                <a:defRPr/>
              </a:pPr>
              <a:t>‹#›</a:t>
            </a:fld>
            <a:endParaRPr lang="en-US" altLang="zh-CN"/>
          </a:p>
        </p:txBody>
      </p:sp>
    </p:spTree>
    <p:extLst>
      <p:ext uri="{BB962C8B-B14F-4D97-AF65-F5344CB8AC3E}">
        <p14:creationId xmlns:p14="http://schemas.microsoft.com/office/powerpoint/2010/main" val="18490208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a:grpSpLocks/>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6" name="矩形 15"/>
          <p:cNvSpPr>
            <a:spLocks noGrp="1" noChangeArrowheads="1"/>
          </p:cNvSpPr>
          <p:nvPr>
            <p:ph type="sldNum" sz="quarter" idx="10"/>
          </p:nvPr>
        </p:nvSpPr>
        <p:spPr>
          <a:xfrm>
            <a:off x="624417" y="6524625"/>
            <a:ext cx="1919816" cy="196850"/>
          </a:xfrm>
        </p:spPr>
        <p:txBody>
          <a:bodyPr/>
          <a:lstStyle>
            <a:lvl1pPr>
              <a:defRPr sz="1800" dirty="0">
                <a:solidFill>
                  <a:schemeClr val="tx1"/>
                </a:solidFill>
              </a:defRPr>
            </a:lvl1pPr>
          </a:lstStyle>
          <a:p>
            <a:pPr>
              <a:defRPr/>
            </a:pPr>
            <a:r>
              <a:rPr lang="de-DE" altLang="zh-CN"/>
              <a:t>Page </a:t>
            </a:r>
            <a:r>
              <a:rPr lang="de-DE" altLang="zh-CN">
                <a:sym typeface="MS UI Gothic" pitchFamily="34" charset="-128"/>
              </a:rPr>
              <a:t></a:t>
            </a:r>
            <a:r>
              <a:rPr lang="de-DE" altLang="zh-CN"/>
              <a:t> </a:t>
            </a:r>
            <a:fld id="{B7857FD0-78B7-4748-B262-90984D9C86CB}" type="slidenum">
              <a:rPr lang="zh-CN" altLang="en-US"/>
              <a:pPr>
                <a:defRPr/>
              </a:pPr>
              <a:t>‹#›</a:t>
            </a:fld>
            <a:endParaRPr lang="en-US" altLang="zh-CN"/>
          </a:p>
        </p:txBody>
      </p:sp>
    </p:spTree>
    <p:extLst>
      <p:ext uri="{BB962C8B-B14F-4D97-AF65-F5344CB8AC3E}">
        <p14:creationId xmlns:p14="http://schemas.microsoft.com/office/powerpoint/2010/main" val="34861273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ADB7D70D-7DF3-4918-ACB7-161C21D1246F}" type="slidenum">
              <a:rPr lang="zh-CN" altLang="en-US"/>
              <a:pPr>
                <a:defRPr/>
              </a:pPr>
              <a:t>‹#›</a:t>
            </a:fld>
            <a:endParaRPr lang="en-US" altLang="zh-CN"/>
          </a:p>
        </p:txBody>
      </p:sp>
    </p:spTree>
    <p:extLst>
      <p:ext uri="{BB962C8B-B14F-4D97-AF65-F5344CB8AC3E}">
        <p14:creationId xmlns:p14="http://schemas.microsoft.com/office/powerpoint/2010/main" val="7212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2021/4/25 Sunday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pPr>
                <a:defRPr/>
              </a:pPr>
              <a:t>‹#›</a:t>
            </a:fld>
            <a:r>
              <a:rPr lang="en-US" altLang="zh-CN" sz="1200"/>
              <a:t> </a:t>
            </a:r>
          </a:p>
        </p:txBody>
      </p:sp>
    </p:spTree>
    <p:extLst>
      <p:ext uri="{BB962C8B-B14F-4D97-AF65-F5344CB8AC3E}">
        <p14:creationId xmlns:p14="http://schemas.microsoft.com/office/powerpoint/2010/main" val="13106220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163449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5920153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a:grpSpLocks/>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37010591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9703014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1899780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0917538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09600" y="6245225"/>
            <a:ext cx="2844800" cy="476250"/>
          </a:xfrm>
          <a:prstGeom prst="rect">
            <a:avLst/>
          </a:prstGeom>
        </p:spPr>
        <p:txBody>
          <a:bodyPr vert="horz" wrap="square" lIns="91440" tIns="45720" rIns="91440" bIns="45720" numCol="1" anchor="ctr" anchorCtr="0" compatLnSpc="1">
            <a:prstTxWarp prst="textNoShape">
              <a:avLst/>
            </a:prstTxWarp>
          </a:bodyPr>
          <a:lstStyle>
            <a:lvl1pPr algn="l">
              <a:defRPr sz="1200" i="0">
                <a:solidFill>
                  <a:srgbClr val="898989"/>
                </a:solidFill>
                <a:latin typeface="微软雅黑" pitchFamily="34" charset="-122"/>
                <a:ea typeface="微软雅黑" pitchFamily="34" charset="-122"/>
              </a:defRPr>
            </a:lvl1pPr>
          </a:lstStyle>
          <a:p>
            <a:pPr>
              <a:defRPr/>
            </a:pPr>
            <a:endParaRPr lang="en-US" altLang="zh-CN" kern="0" dirty="0"/>
          </a:p>
        </p:txBody>
      </p:sp>
      <p:sp>
        <p:nvSpPr>
          <p:cNvPr id="7"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dirty="0"/>
              <a:t> -</a:t>
            </a:r>
            <a:fld id="{01D71506-0713-46DD-9483-17E15EDE737E}" type="slidenum">
              <a:rPr lang="en-US" altLang="zh-CN" smtClean="0">
                <a:solidFill>
                  <a:schemeClr val="accent2"/>
                </a:solidFill>
              </a:rPr>
              <a:pPr>
                <a:defRPr/>
              </a:pPr>
              <a:t>‹#›</a:t>
            </a:fld>
            <a:r>
              <a:rPr lang="en-US" altLang="zh-CN" dirty="0">
                <a:solidFill>
                  <a:schemeClr val="accent2"/>
                </a:solidFill>
              </a:rPr>
              <a:t>-</a:t>
            </a:r>
            <a:r>
              <a:rPr lang="en-US" altLang="zh-CN" dirty="0"/>
              <a:t> </a:t>
            </a:r>
          </a:p>
        </p:txBody>
      </p:sp>
    </p:spTree>
    <p:extLst>
      <p:ext uri="{BB962C8B-B14F-4D97-AF65-F5344CB8AC3E}">
        <p14:creationId xmlns:p14="http://schemas.microsoft.com/office/powerpoint/2010/main" val="1209424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3"/>
          <p:cNvSpPr>
            <a:spLocks noGrp="1"/>
          </p:cNvSpPr>
          <p:nvPr>
            <p:ph type="dt" sz="half" idx="2"/>
          </p:nvPr>
        </p:nvSpPr>
        <p:spPr>
          <a:xfrm>
            <a:off x="609600" y="6245225"/>
            <a:ext cx="2844800" cy="476250"/>
          </a:xfrm>
          <a:prstGeom prst="rect">
            <a:avLst/>
          </a:prstGeom>
        </p:spPr>
        <p:txBody>
          <a:bodyPr vert="horz" wrap="square" lIns="91440" tIns="45720" rIns="91440" bIns="45720" numCol="1" anchor="ctr" anchorCtr="0" compatLnSpc="1">
            <a:prstTxWarp prst="textNoShape">
              <a:avLst/>
            </a:prstTxWarp>
          </a:bodyPr>
          <a:lstStyle>
            <a:lvl1pPr algn="l">
              <a:defRPr sz="1200" i="0">
                <a:solidFill>
                  <a:srgbClr val="898989"/>
                </a:solidFill>
                <a:latin typeface="微软雅黑" pitchFamily="34" charset="-122"/>
                <a:ea typeface="微软雅黑" pitchFamily="34" charset="-122"/>
              </a:defRPr>
            </a:lvl1pPr>
          </a:lstStyle>
          <a:p>
            <a:pPr>
              <a:defRPr/>
            </a:pPr>
            <a:endParaRPr lang="en-US" altLang="zh-CN" kern="0" dirty="0"/>
          </a:p>
        </p:txBody>
      </p:sp>
      <p:sp>
        <p:nvSpPr>
          <p:cNvPr id="8" name="灯片编号占位符 3"/>
          <p:cNvSpPr>
            <a:spLocks noGrp="1"/>
          </p:cNvSpPr>
          <p:nvPr>
            <p:ph type="sldNum" sz="quarter" idx="4294967295"/>
          </p:nvPr>
        </p:nvSpPr>
        <p:spPr>
          <a:xfrm>
            <a:off x="10224459" y="6237312"/>
            <a:ext cx="1353344" cy="476250"/>
          </a:xfrm>
          <a:prstGeom prst="rect">
            <a:avLst/>
          </a:prstGeom>
        </p:spPr>
        <p:txBody>
          <a:bodyPr/>
          <a:lstStyle>
            <a:lvl1pPr>
              <a:defRPr sz="1400">
                <a:solidFill>
                  <a:srgbClr val="0D7157"/>
                </a:solidFill>
              </a:defRPr>
            </a:lvl1pPr>
          </a:lstStyle>
          <a:p>
            <a:pPr>
              <a:defRPr/>
            </a:pPr>
            <a:r>
              <a:rPr lang="en-US" altLang="zh-CN"/>
              <a:t> -</a:t>
            </a:r>
            <a:fld id="{01D71506-0713-46DD-9483-17E15EDE737E}" type="slidenum">
              <a:rPr lang="en-US" altLang="zh-CN" smtClean="0"/>
              <a:pPr>
                <a:defRPr/>
              </a:pPr>
              <a:t>‹#›</a:t>
            </a:fld>
            <a:r>
              <a:rPr lang="en-US" altLang="zh-CN"/>
              <a:t>- </a:t>
            </a:r>
            <a:endParaRPr lang="en-US" altLang="zh-CN" dirty="0"/>
          </a:p>
        </p:txBody>
      </p:sp>
    </p:spTree>
    <p:extLst>
      <p:ext uri="{BB962C8B-B14F-4D97-AF65-F5344CB8AC3E}">
        <p14:creationId xmlns:p14="http://schemas.microsoft.com/office/powerpoint/2010/main" val="316557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1</a:t>
            </a:r>
            <a:r>
              <a:rPr lang="zh-CN" altLang="en-US" dirty="0"/>
              <a:t>单击此处编辑母版标题样式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日期占位符 3"/>
          <p:cNvSpPr>
            <a:spLocks noGrp="1"/>
          </p:cNvSpPr>
          <p:nvPr>
            <p:ph type="dt" sz="half" idx="2"/>
          </p:nvPr>
        </p:nvSpPr>
        <p:spPr>
          <a:xfrm>
            <a:off x="609600" y="6245225"/>
            <a:ext cx="2844800" cy="476250"/>
          </a:xfrm>
          <a:prstGeom prst="rect">
            <a:avLst/>
          </a:prstGeom>
        </p:spPr>
        <p:txBody>
          <a:bodyPr vert="horz" wrap="square" lIns="91440" tIns="45720" rIns="91440" bIns="45720" numCol="1" anchor="ctr" anchorCtr="0" compatLnSpc="1">
            <a:prstTxWarp prst="textNoShape">
              <a:avLst/>
            </a:prstTxWarp>
          </a:bodyPr>
          <a:lstStyle>
            <a:lvl1pPr algn="l">
              <a:defRPr sz="1200" i="0">
                <a:solidFill>
                  <a:srgbClr val="898989"/>
                </a:solidFill>
                <a:latin typeface="微软雅黑" pitchFamily="34" charset="-122"/>
                <a:ea typeface="微软雅黑" pitchFamily="34" charset="-122"/>
              </a:defRPr>
            </a:lvl1pPr>
          </a:lstStyle>
          <a:p>
            <a:pPr>
              <a:defRPr/>
            </a:pPr>
            <a:endParaRPr lang="en-US" altLang="zh-CN" kern="0" dirty="0"/>
          </a:p>
        </p:txBody>
      </p:sp>
      <p:sp>
        <p:nvSpPr>
          <p:cNvPr id="9" name="灯片编号占位符 3"/>
          <p:cNvSpPr>
            <a:spLocks noGrp="1"/>
          </p:cNvSpPr>
          <p:nvPr>
            <p:ph type="sldNum" sz="quarter" idx="4294967295"/>
          </p:nvPr>
        </p:nvSpPr>
        <p:spPr>
          <a:xfrm>
            <a:off x="10224459" y="6237312"/>
            <a:ext cx="1353344" cy="476250"/>
          </a:xfrm>
        </p:spPr>
        <p:txBody>
          <a:bodyPr/>
          <a:lstStyle>
            <a:lvl1pPr>
              <a:defRPr sz="1400">
                <a:solidFill>
                  <a:srgbClr val="0D7157"/>
                </a:solidFill>
              </a:defRPr>
            </a:lvl1pPr>
          </a:lstStyle>
          <a:p>
            <a:pPr>
              <a:defRPr/>
            </a:pPr>
            <a:r>
              <a:rPr lang="en-US" altLang="zh-CN"/>
              <a:t> -</a:t>
            </a:r>
            <a:fld id="{01D71506-0713-46DD-9483-17E15EDE737E}" type="slidenum">
              <a:rPr lang="en-US" altLang="zh-CN" smtClean="0"/>
              <a:pPr>
                <a:defRPr/>
              </a:pPr>
              <a:t>‹#›</a:t>
            </a:fld>
            <a:r>
              <a:rPr lang="en-US" altLang="zh-CN"/>
              <a:t>- </a:t>
            </a:r>
            <a:endParaRPr lang="en-US" altLang="zh-CN" dirty="0"/>
          </a:p>
        </p:txBody>
      </p:sp>
    </p:spTree>
    <p:extLst>
      <p:ext uri="{BB962C8B-B14F-4D97-AF65-F5344CB8AC3E}">
        <p14:creationId xmlns:p14="http://schemas.microsoft.com/office/powerpoint/2010/main" val="29921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8" name="灯片编号占位符 3"/>
          <p:cNvSpPr>
            <a:spLocks noGrp="1"/>
          </p:cNvSpPr>
          <p:nvPr>
            <p:ph type="sldNum" sz="quarter" idx="4294967295"/>
          </p:nvPr>
        </p:nvSpPr>
        <p:spPr>
          <a:xfrm>
            <a:off x="10224459" y="6237312"/>
            <a:ext cx="1353344" cy="476250"/>
          </a:xfrm>
        </p:spPr>
        <p:txBody>
          <a:bodyPr/>
          <a:lstStyle>
            <a:lvl1pPr>
              <a:defRPr sz="1400">
                <a:solidFill>
                  <a:srgbClr val="0D7157"/>
                </a:solidFill>
              </a:defRPr>
            </a:lvl1pPr>
          </a:lstStyle>
          <a:p>
            <a:pPr>
              <a:defRPr/>
            </a:pPr>
            <a:r>
              <a:rPr lang="en-US" altLang="zh-CN"/>
              <a:t> -</a:t>
            </a:r>
            <a:fld id="{01D71506-0713-46DD-9483-17E15EDE737E}" type="slidenum">
              <a:rPr lang="en-US" altLang="zh-CN" smtClean="0"/>
              <a:pPr>
                <a:defRPr/>
              </a:pPr>
              <a:t>‹#›</a:t>
            </a:fld>
            <a:r>
              <a:rPr lang="en-US" altLang="zh-CN"/>
              <a:t>- </a:t>
            </a:r>
            <a:endParaRPr lang="en-US" altLang="zh-CN" dirty="0"/>
          </a:p>
        </p:txBody>
      </p:sp>
    </p:spTree>
    <p:extLst>
      <p:ext uri="{BB962C8B-B14F-4D97-AF65-F5344CB8AC3E}">
        <p14:creationId xmlns:p14="http://schemas.microsoft.com/office/powerpoint/2010/main" val="40056120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内容占位符 2"/>
          <p:cNvSpPr>
            <a:spLocks noGrp="1"/>
          </p:cNvSpPr>
          <p:nvPr>
            <p:ph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0757484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表格占位符 2"/>
          <p:cNvSpPr>
            <a:spLocks noGrp="1"/>
          </p:cNvSpPr>
          <p:nvPr>
            <p:ph type="tbl" idx="1"/>
          </p:nvPr>
        </p:nvSpPr>
        <p:spPr>
          <a:xfrm>
            <a:off x="755651" y="1752600"/>
            <a:ext cx="10668000" cy="4267200"/>
          </a:xfrm>
        </p:spPr>
        <p:txBody>
          <a:bodyPr/>
          <a:lstStyle/>
          <a:p>
            <a:pPr lvl="0"/>
            <a:endParaRPr lang="zh-CN" altLang="en-US" noProof="0"/>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1"/>
          </p:nvPr>
        </p:nvSpPr>
        <p:spPr>
          <a:xfrm>
            <a:off x="711200" y="6153150"/>
            <a:ext cx="3657600" cy="476250"/>
          </a:xfrm>
          <a:prstGeom prst="rect">
            <a:avLst/>
          </a:prstGeom>
          <a:ln/>
        </p:spPr>
        <p:txBody>
          <a:bodyPr/>
          <a:lstStyle>
            <a:lvl1pPr>
              <a:defRPr/>
            </a:lvl1pPr>
          </a:lstStyle>
          <a:p>
            <a:pPr>
              <a:defRPr/>
            </a:pPr>
            <a:r>
              <a:rPr lang="zh-CN" altLang="en-US"/>
              <a:t>计算机组成原理 </a:t>
            </a:r>
            <a:r>
              <a:rPr lang="zh-CN" altLang="en-US" sz="1400"/>
              <a:t> </a:t>
            </a:r>
            <a:r>
              <a:rPr lang="en-US" altLang="zh-CN" sz="1400"/>
              <a:t>Slide</a:t>
            </a:r>
            <a:r>
              <a:rPr lang="en-US" altLang="zh-CN" sz="1200"/>
              <a:t> </a:t>
            </a:r>
            <a:fld id="{5D78C381-D073-48B3-882F-973BA030D6AA}" type="slidenum">
              <a:rPr lang="en-US" altLang="zh-CN" sz="1200">
                <a:solidFill>
                  <a:schemeClr val="accent2"/>
                </a:solidFill>
              </a:rPr>
              <a:pPr>
                <a:defRPr/>
              </a:pPr>
              <a:t>‹#›</a:t>
            </a:fld>
            <a:r>
              <a:rPr lang="en-US" altLang="zh-CN" sz="1200"/>
              <a:t> </a:t>
            </a:r>
          </a:p>
        </p:txBody>
      </p:sp>
    </p:spTree>
    <p:extLst>
      <p:ext uri="{BB962C8B-B14F-4D97-AF65-F5344CB8AC3E}">
        <p14:creationId xmlns:p14="http://schemas.microsoft.com/office/powerpoint/2010/main" val="205461440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571BB3A1-65C3-4E75-A2BD-906C0F23ADD0}" type="datetime1">
              <a:rPr lang="zh-CN" altLang="en-US"/>
              <a:pPr>
                <a:defRPr/>
              </a:pPr>
              <a:t>2021/4/25 Sunday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3434834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21941EF-660A-4E92-ACAC-539811C171E5}" type="datetime1">
              <a:rPr lang="zh-CN" altLang="en-US"/>
              <a:pPr>
                <a:defRPr/>
              </a:pPr>
              <a:t>2021/4/25 Sunday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19524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36D20BE3-6D8C-4B62-A969-FE7E7E2B6928}" type="datetime1">
              <a:rPr lang="zh-CN" altLang="en-US"/>
              <a:pPr>
                <a:defRPr/>
              </a:pPr>
              <a:t>2021/4/25 Sunday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09709763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5ACC1CBC-74E1-4255-80C6-BE21CD07F9AC}" type="datetime1">
              <a:rPr lang="zh-CN" altLang="en-US"/>
              <a:pPr>
                <a:defRPr/>
              </a:pPr>
              <a:t>2021/4/25 Sunday</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5809150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C34C2D2C-7273-49BC-9363-236101833B0C}" type="datetime1">
              <a:rPr lang="zh-CN" altLang="en-US"/>
              <a:pPr>
                <a:defRPr/>
              </a:pPr>
              <a:t>2021/4/25 Sunday</a:t>
            </a:fld>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203033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5A02F92F-7C78-4894-908B-B472228B9B9F}" type="datetime1">
              <a:rPr lang="zh-CN" altLang="en-US"/>
              <a:pPr>
                <a:defRPr/>
              </a:pPr>
              <a:t>2021/4/25 Sunday</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78638043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4EC1EB-5900-4036-AD40-E623F37FE102}" type="datetime1">
              <a:rPr lang="zh-CN" altLang="en-US"/>
              <a:pPr>
                <a:defRPr/>
              </a:pPr>
              <a:t>2021/4/25 Sunday</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506774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2021/4/25 Sunday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8379C2E-3989-4D32-ADDF-67286EB50E31}" type="datetime1">
              <a:rPr lang="zh-CN" altLang="en-US"/>
              <a:pPr>
                <a:defRPr/>
              </a:pPr>
              <a:t>2021/4/25 Sunday</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646169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B6826BE-2738-42DC-A0E2-8B36218DDC5C}" type="datetime1">
              <a:rPr lang="zh-CN" altLang="en-US"/>
              <a:pPr>
                <a:defRPr/>
              </a:pPr>
              <a:t>2021/4/25 Sunday</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9704279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10623753-2E3E-4A25-90FD-5503B25F8AFF}" type="datetime1">
              <a:rPr lang="zh-CN" altLang="en-US"/>
              <a:pPr>
                <a:defRPr/>
              </a:pPr>
              <a:t>2021/4/25 Sunday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8488844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BFBC5C2-F163-48D9-A776-C03FFA52DE2D}" type="datetime1">
              <a:rPr lang="zh-CN" altLang="en-US"/>
              <a:pPr>
                <a:defRPr/>
              </a:pPr>
              <a:t>2021/4/25 Sunday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7257032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solidFill>
                  <a:srgbClr val="000000"/>
                </a:solidFill>
              </a:rPr>
              <a:t>Page </a:t>
            </a:r>
            <a:r>
              <a:rPr lang="de-DE" altLang="zh-CN">
                <a:solidFill>
                  <a:srgbClr val="000000"/>
                </a:solidFill>
                <a:sym typeface="MS UI Gothic" pitchFamily="34" charset="-128"/>
              </a:rPr>
              <a:t></a:t>
            </a:r>
            <a:r>
              <a:rPr lang="de-DE" altLang="zh-CN">
                <a:solidFill>
                  <a:srgbClr val="000000"/>
                </a:solidFill>
              </a:rPr>
              <a:t> </a:t>
            </a:r>
            <a:fld id="{9ACAFC84-1D78-4EA5-8F54-FB3752257CDF}"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253963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solidFill>
                  <a:srgbClr val="000000"/>
                </a:solidFill>
              </a:rPr>
              <a:t>Page </a:t>
            </a:r>
            <a:r>
              <a:rPr lang="de-DE" altLang="zh-CN">
                <a:solidFill>
                  <a:srgbClr val="000000"/>
                </a:solidFill>
                <a:sym typeface="MS UI Gothic" pitchFamily="34" charset="-128"/>
              </a:rPr>
              <a:t></a:t>
            </a:r>
            <a:r>
              <a:rPr lang="de-DE" altLang="zh-CN">
                <a:solidFill>
                  <a:srgbClr val="000000"/>
                </a:solidFill>
              </a:rPr>
              <a:t> </a:t>
            </a:r>
            <a:fld id="{A65DE9DA-CA77-4A42-BCB0-1BA993809D31}"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16961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solidFill>
                  <a:srgbClr val="000000"/>
                </a:solidFill>
              </a:rPr>
              <a:t>Page </a:t>
            </a:r>
            <a:r>
              <a:rPr lang="de-DE" altLang="zh-CN">
                <a:solidFill>
                  <a:srgbClr val="000000"/>
                </a:solidFill>
                <a:sym typeface="MS UI Gothic" pitchFamily="34" charset="-128"/>
              </a:rPr>
              <a:t></a:t>
            </a:r>
            <a:r>
              <a:rPr lang="de-DE" altLang="zh-CN">
                <a:solidFill>
                  <a:srgbClr val="000000"/>
                </a:solidFill>
              </a:rPr>
              <a:t> </a:t>
            </a:r>
            <a:fld id="{92FBBBF8-DCF2-40A5-AE86-E7868EF6CCD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252589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solidFill>
                  <a:srgbClr val="000000"/>
                </a:solidFill>
              </a:rPr>
              <a:t>Page </a:t>
            </a:r>
            <a:r>
              <a:rPr lang="de-DE" altLang="zh-CN">
                <a:solidFill>
                  <a:srgbClr val="000000"/>
                </a:solidFill>
                <a:sym typeface="MS UI Gothic" pitchFamily="34" charset="-128"/>
              </a:rPr>
              <a:t></a:t>
            </a:r>
            <a:r>
              <a:rPr lang="de-DE" altLang="zh-CN">
                <a:solidFill>
                  <a:srgbClr val="000000"/>
                </a:solidFill>
              </a:rPr>
              <a:t> </a:t>
            </a:r>
            <a:fld id="{9D1FCDD1-5A77-4F04-8A7D-2A7D4E71E806}"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2381328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solidFill>
                  <a:srgbClr val="000000"/>
                </a:solidFill>
              </a:rPr>
              <a:t>Page </a:t>
            </a:r>
            <a:r>
              <a:rPr lang="de-DE" altLang="zh-CN">
                <a:solidFill>
                  <a:srgbClr val="000000"/>
                </a:solidFill>
                <a:sym typeface="MS UI Gothic" pitchFamily="34" charset="-128"/>
              </a:rPr>
              <a:t></a:t>
            </a:r>
            <a:r>
              <a:rPr lang="de-DE" altLang="zh-CN">
                <a:solidFill>
                  <a:srgbClr val="000000"/>
                </a:solidFill>
              </a:rPr>
              <a:t> </a:t>
            </a:r>
            <a:fld id="{6922FAB2-CDA9-4C88-B03B-E5128D6C964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55855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solidFill>
                  <a:srgbClr val="000000"/>
                </a:solidFill>
              </a:rPr>
              <a:t>Page </a:t>
            </a:r>
            <a:r>
              <a:rPr lang="de-DE" altLang="zh-CN">
                <a:solidFill>
                  <a:srgbClr val="000000"/>
                </a:solidFill>
                <a:sym typeface="MS UI Gothic" pitchFamily="34" charset="-128"/>
              </a:rPr>
              <a:t></a:t>
            </a:r>
            <a:r>
              <a:rPr lang="de-DE" altLang="zh-CN">
                <a:solidFill>
                  <a:srgbClr val="000000"/>
                </a:solidFill>
              </a:rPr>
              <a:t> </a:t>
            </a:r>
            <a:fld id="{20B96318-B5F1-404C-8870-EE761F183A8B}"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632768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2021/4/25 Sunday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solidFill>
                  <a:srgbClr val="000000"/>
                </a:solidFill>
              </a:rPr>
              <a:t>Page </a:t>
            </a:r>
            <a:r>
              <a:rPr lang="de-DE" altLang="zh-CN">
                <a:solidFill>
                  <a:srgbClr val="000000"/>
                </a:solidFill>
                <a:sym typeface="MS UI Gothic" pitchFamily="34" charset="-128"/>
              </a:rPr>
              <a:t></a:t>
            </a:r>
            <a:r>
              <a:rPr lang="de-DE" altLang="zh-CN">
                <a:solidFill>
                  <a:srgbClr val="000000"/>
                </a:solidFill>
              </a:rPr>
              <a:t> </a:t>
            </a:r>
            <a:fld id="{4001F674-BDFE-49F9-8F28-7BC1D3D7F2DB}"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8548678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solidFill>
                  <a:srgbClr val="000000"/>
                </a:solidFill>
              </a:rPr>
              <a:t>Page </a:t>
            </a:r>
            <a:r>
              <a:rPr lang="de-DE" altLang="zh-CN">
                <a:solidFill>
                  <a:srgbClr val="000000"/>
                </a:solidFill>
                <a:sym typeface="MS UI Gothic" pitchFamily="34" charset="-128"/>
              </a:rPr>
              <a:t></a:t>
            </a:r>
            <a:r>
              <a:rPr lang="de-DE" altLang="zh-CN">
                <a:solidFill>
                  <a:srgbClr val="000000"/>
                </a:solidFill>
              </a:rPr>
              <a:t> </a:t>
            </a:r>
            <a:fld id="{F85594D8-5B49-4995-B651-3F088F58220A}"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4523954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solidFill>
                  <a:srgbClr val="000000"/>
                </a:solidFill>
              </a:rPr>
              <a:t>Page </a:t>
            </a:r>
            <a:r>
              <a:rPr lang="de-DE" altLang="zh-CN">
                <a:solidFill>
                  <a:srgbClr val="000000"/>
                </a:solidFill>
                <a:sym typeface="MS UI Gothic" pitchFamily="34" charset="-128"/>
              </a:rPr>
              <a:t></a:t>
            </a:r>
            <a:r>
              <a:rPr lang="de-DE" altLang="zh-CN">
                <a:solidFill>
                  <a:srgbClr val="000000"/>
                </a:solidFill>
              </a:rPr>
              <a:t> </a:t>
            </a:r>
            <a:fld id="{E07F998F-6952-4AA2-B3AD-6545F196EB61}"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964475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solidFill>
                  <a:srgbClr val="000000"/>
                </a:solidFill>
              </a:rPr>
              <a:t>Page </a:t>
            </a:r>
            <a:r>
              <a:rPr lang="de-DE" altLang="zh-CN">
                <a:solidFill>
                  <a:srgbClr val="000000"/>
                </a:solidFill>
                <a:sym typeface="MS UI Gothic" pitchFamily="34" charset="-128"/>
              </a:rPr>
              <a:t></a:t>
            </a:r>
            <a:r>
              <a:rPr lang="de-DE" altLang="zh-CN">
                <a:solidFill>
                  <a:srgbClr val="000000"/>
                </a:solidFill>
              </a:rPr>
              <a:t> </a:t>
            </a:r>
            <a:fld id="{695CB9BF-ABE6-4748-94D2-1B6D8FF2E3F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08388087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solidFill>
                  <a:srgbClr val="000000"/>
                </a:solidFill>
              </a:rPr>
              <a:t>Page </a:t>
            </a:r>
            <a:r>
              <a:rPr lang="de-DE" altLang="zh-CN">
                <a:solidFill>
                  <a:srgbClr val="000000"/>
                </a:solidFill>
                <a:sym typeface="MS UI Gothic" pitchFamily="34" charset="-128"/>
              </a:rPr>
              <a:t></a:t>
            </a:r>
            <a:r>
              <a:rPr lang="de-DE" altLang="zh-CN">
                <a:solidFill>
                  <a:srgbClr val="000000"/>
                </a:solidFill>
              </a:rPr>
              <a:t> </a:t>
            </a:r>
            <a:fld id="{CF5871F1-3F64-4E72-95D8-651F376FEF9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86350878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solidFill>
                  <a:srgbClr val="000000"/>
                </a:solidFill>
              </a:rPr>
              <a:t>Page </a:t>
            </a:r>
            <a:r>
              <a:rPr lang="de-DE" altLang="zh-CN">
                <a:solidFill>
                  <a:srgbClr val="000000"/>
                </a:solidFill>
                <a:sym typeface="MS UI Gothic" pitchFamily="34" charset="-128"/>
              </a:rPr>
              <a:t></a:t>
            </a:r>
            <a:r>
              <a:rPr lang="de-DE" altLang="zh-CN">
                <a:solidFill>
                  <a:srgbClr val="000000"/>
                </a:solidFill>
              </a:rPr>
              <a:t> </a:t>
            </a:r>
            <a:fld id="{49670830-EBFA-47DB-8B28-CC3BD18044F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19422234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09600" y="6245225"/>
            <a:ext cx="2844800" cy="476250"/>
          </a:xfrm>
          <a:prstGeom prst="rect">
            <a:avLst/>
          </a:prstGeom>
        </p:spPr>
        <p:txBody>
          <a:bodyPr vert="horz" wrap="square" lIns="91440" tIns="45720" rIns="91440" bIns="45720" numCol="1" anchor="ctr" anchorCtr="0" compatLnSpc="1">
            <a:prstTxWarp prst="textNoShape">
              <a:avLst/>
            </a:prstTxWarp>
          </a:bodyPr>
          <a:lstStyle>
            <a:lvl1pPr algn="l">
              <a:defRPr sz="1200" i="0">
                <a:solidFill>
                  <a:srgbClr val="898989"/>
                </a:solidFill>
                <a:latin typeface="微软雅黑" pitchFamily="34" charset="-122"/>
                <a:ea typeface="微软雅黑" pitchFamily="34" charset="-122"/>
              </a:defRPr>
            </a:lvl1pPr>
          </a:lstStyle>
          <a:p>
            <a:pPr>
              <a:defRPr/>
            </a:pPr>
            <a:endParaRPr lang="en-US" altLang="zh-CN" kern="0" dirty="0"/>
          </a:p>
        </p:txBody>
      </p:sp>
      <p:sp>
        <p:nvSpPr>
          <p:cNvPr id="7"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dirty="0">
                <a:solidFill>
                  <a:srgbClr val="000000"/>
                </a:solidFill>
              </a:rPr>
              <a:t> -</a:t>
            </a:r>
            <a:fld id="{01D71506-0713-46DD-9483-17E15EDE737E}" type="slidenum">
              <a:rPr lang="en-US" altLang="zh-CN" smtClean="0">
                <a:solidFill>
                  <a:srgbClr val="080808"/>
                </a:solidFill>
              </a:rPr>
              <a:pPr>
                <a:defRPr/>
              </a:pPr>
              <a:t>‹#›</a:t>
            </a:fld>
            <a:r>
              <a:rPr lang="en-US" altLang="zh-CN" dirty="0">
                <a:solidFill>
                  <a:srgbClr val="080808"/>
                </a:solidFill>
              </a:rPr>
              <a:t>-</a:t>
            </a:r>
            <a:r>
              <a:rPr lang="en-US" altLang="zh-CN" dirty="0">
                <a:solidFill>
                  <a:srgbClr val="000000"/>
                </a:solidFill>
              </a:rPr>
              <a:t> </a:t>
            </a:r>
          </a:p>
        </p:txBody>
      </p:sp>
    </p:spTree>
    <p:extLst>
      <p:ext uri="{BB962C8B-B14F-4D97-AF65-F5344CB8AC3E}">
        <p14:creationId xmlns:p14="http://schemas.microsoft.com/office/powerpoint/2010/main" val="355224374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3"/>
          <p:cNvSpPr>
            <a:spLocks noGrp="1"/>
          </p:cNvSpPr>
          <p:nvPr>
            <p:ph type="dt" sz="half" idx="2"/>
          </p:nvPr>
        </p:nvSpPr>
        <p:spPr>
          <a:xfrm>
            <a:off x="609600" y="6245225"/>
            <a:ext cx="2844800" cy="476250"/>
          </a:xfrm>
          <a:prstGeom prst="rect">
            <a:avLst/>
          </a:prstGeom>
        </p:spPr>
        <p:txBody>
          <a:bodyPr vert="horz" wrap="square" lIns="91440" tIns="45720" rIns="91440" bIns="45720" numCol="1" anchor="ctr" anchorCtr="0" compatLnSpc="1">
            <a:prstTxWarp prst="textNoShape">
              <a:avLst/>
            </a:prstTxWarp>
          </a:bodyPr>
          <a:lstStyle>
            <a:lvl1pPr algn="l">
              <a:defRPr sz="1200" i="0">
                <a:solidFill>
                  <a:srgbClr val="898989"/>
                </a:solidFill>
                <a:latin typeface="微软雅黑" pitchFamily="34" charset="-122"/>
                <a:ea typeface="微软雅黑" pitchFamily="34" charset="-122"/>
              </a:defRPr>
            </a:lvl1pPr>
          </a:lstStyle>
          <a:p>
            <a:pPr>
              <a:defRPr/>
            </a:pPr>
            <a:endParaRPr lang="en-US" altLang="zh-CN" kern="0" dirty="0"/>
          </a:p>
        </p:txBody>
      </p:sp>
      <p:sp>
        <p:nvSpPr>
          <p:cNvPr id="8" name="灯片编号占位符 3"/>
          <p:cNvSpPr>
            <a:spLocks noGrp="1"/>
          </p:cNvSpPr>
          <p:nvPr>
            <p:ph type="sldNum" sz="quarter" idx="4294967295"/>
          </p:nvPr>
        </p:nvSpPr>
        <p:spPr>
          <a:xfrm>
            <a:off x="10224459" y="6237312"/>
            <a:ext cx="1353344" cy="476250"/>
          </a:xfrm>
          <a:prstGeom prst="rect">
            <a:avLst/>
          </a:prstGeom>
        </p:spPr>
        <p:txBody>
          <a:bodyPr/>
          <a:lstStyle>
            <a:lvl1pPr>
              <a:defRPr sz="1400">
                <a:solidFill>
                  <a:srgbClr val="0D7157"/>
                </a:solidFill>
              </a:defRPr>
            </a:lvl1pPr>
          </a:lstStyle>
          <a:p>
            <a:pPr>
              <a:defRPr/>
            </a:pPr>
            <a:r>
              <a:rPr lang="en-US" altLang="zh-CN"/>
              <a:t> -</a:t>
            </a:r>
            <a:fld id="{01D71506-0713-46DD-9483-17E15EDE737E}" type="slidenum">
              <a:rPr lang="en-US" altLang="zh-CN" smtClean="0"/>
              <a:pPr>
                <a:defRPr/>
              </a:pPr>
              <a:t>‹#›</a:t>
            </a:fld>
            <a:r>
              <a:rPr lang="en-US" altLang="zh-CN"/>
              <a:t>- </a:t>
            </a:r>
            <a:endParaRPr lang="en-US" altLang="zh-CN" dirty="0"/>
          </a:p>
        </p:txBody>
      </p:sp>
    </p:spTree>
    <p:extLst>
      <p:ext uri="{BB962C8B-B14F-4D97-AF65-F5344CB8AC3E}">
        <p14:creationId xmlns:p14="http://schemas.microsoft.com/office/powerpoint/2010/main" val="236631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1</a:t>
            </a:r>
            <a:r>
              <a:rPr lang="zh-CN" altLang="en-US" dirty="0"/>
              <a:t>单击此处编辑母版标题样式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日期占位符 3"/>
          <p:cNvSpPr>
            <a:spLocks noGrp="1"/>
          </p:cNvSpPr>
          <p:nvPr>
            <p:ph type="dt" sz="half" idx="2"/>
          </p:nvPr>
        </p:nvSpPr>
        <p:spPr>
          <a:xfrm>
            <a:off x="609600" y="6245225"/>
            <a:ext cx="2844800" cy="476250"/>
          </a:xfrm>
          <a:prstGeom prst="rect">
            <a:avLst/>
          </a:prstGeom>
        </p:spPr>
        <p:txBody>
          <a:bodyPr vert="horz" wrap="square" lIns="91440" tIns="45720" rIns="91440" bIns="45720" numCol="1" anchor="ctr" anchorCtr="0" compatLnSpc="1">
            <a:prstTxWarp prst="textNoShape">
              <a:avLst/>
            </a:prstTxWarp>
          </a:bodyPr>
          <a:lstStyle>
            <a:lvl1pPr algn="l">
              <a:defRPr sz="1200" i="0">
                <a:solidFill>
                  <a:srgbClr val="898989"/>
                </a:solidFill>
                <a:latin typeface="微软雅黑" pitchFamily="34" charset="-122"/>
                <a:ea typeface="微软雅黑" pitchFamily="34" charset="-122"/>
              </a:defRPr>
            </a:lvl1pPr>
          </a:lstStyle>
          <a:p>
            <a:pPr>
              <a:defRPr/>
            </a:pPr>
            <a:endParaRPr lang="en-US" altLang="zh-CN" kern="0" dirty="0"/>
          </a:p>
        </p:txBody>
      </p:sp>
      <p:sp>
        <p:nvSpPr>
          <p:cNvPr id="9" name="灯片编号占位符 3"/>
          <p:cNvSpPr>
            <a:spLocks noGrp="1"/>
          </p:cNvSpPr>
          <p:nvPr>
            <p:ph type="sldNum" sz="quarter" idx="4294967295"/>
          </p:nvPr>
        </p:nvSpPr>
        <p:spPr>
          <a:xfrm>
            <a:off x="10224459" y="6237312"/>
            <a:ext cx="1353344" cy="476250"/>
          </a:xfrm>
        </p:spPr>
        <p:txBody>
          <a:bodyPr/>
          <a:lstStyle>
            <a:lvl1pPr>
              <a:defRPr sz="1400">
                <a:solidFill>
                  <a:srgbClr val="0D7157"/>
                </a:solidFill>
              </a:defRPr>
            </a:lvl1pPr>
          </a:lstStyle>
          <a:p>
            <a:pPr>
              <a:defRPr/>
            </a:pPr>
            <a:r>
              <a:rPr lang="en-US" altLang="zh-CN"/>
              <a:t> -</a:t>
            </a:r>
            <a:fld id="{01D71506-0713-46DD-9483-17E15EDE737E}" type="slidenum">
              <a:rPr lang="en-US" altLang="zh-CN" smtClean="0"/>
              <a:pPr>
                <a:defRPr/>
              </a:pPr>
              <a:t>‹#›</a:t>
            </a:fld>
            <a:r>
              <a:rPr lang="en-US" altLang="zh-CN"/>
              <a:t>- </a:t>
            </a:r>
            <a:endParaRPr lang="en-US" altLang="zh-CN" dirty="0"/>
          </a:p>
        </p:txBody>
      </p:sp>
    </p:spTree>
    <p:extLst>
      <p:ext uri="{BB962C8B-B14F-4D97-AF65-F5344CB8AC3E}">
        <p14:creationId xmlns:p14="http://schemas.microsoft.com/office/powerpoint/2010/main" val="426179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p>
        </p:txBody>
      </p:sp>
      <p:sp>
        <p:nvSpPr>
          <p:cNvPr id="8" name="灯片编号占位符 3"/>
          <p:cNvSpPr>
            <a:spLocks noGrp="1"/>
          </p:cNvSpPr>
          <p:nvPr>
            <p:ph type="sldNum" sz="quarter" idx="4294967295"/>
          </p:nvPr>
        </p:nvSpPr>
        <p:spPr>
          <a:xfrm>
            <a:off x="10224459" y="6237312"/>
            <a:ext cx="1353344" cy="476250"/>
          </a:xfrm>
        </p:spPr>
        <p:txBody>
          <a:bodyPr/>
          <a:lstStyle>
            <a:lvl1pPr>
              <a:defRPr sz="1400">
                <a:solidFill>
                  <a:srgbClr val="0D7157"/>
                </a:solidFill>
              </a:defRPr>
            </a:lvl1pPr>
          </a:lstStyle>
          <a:p>
            <a:pPr>
              <a:defRPr/>
            </a:pPr>
            <a:r>
              <a:rPr lang="en-US" altLang="zh-CN"/>
              <a:t> -</a:t>
            </a:r>
            <a:fld id="{01D71506-0713-46DD-9483-17E15EDE737E}" type="slidenum">
              <a:rPr lang="en-US" altLang="zh-CN" smtClean="0"/>
              <a:pPr>
                <a:defRPr/>
              </a:pPr>
              <a:t>‹#›</a:t>
            </a:fld>
            <a:r>
              <a:rPr lang="en-US" altLang="zh-CN"/>
              <a:t>- </a:t>
            </a:r>
            <a:endParaRPr lang="en-US" altLang="zh-CN" dirty="0"/>
          </a:p>
        </p:txBody>
      </p:sp>
    </p:spTree>
    <p:extLst>
      <p:ext uri="{BB962C8B-B14F-4D97-AF65-F5344CB8AC3E}">
        <p14:creationId xmlns:p14="http://schemas.microsoft.com/office/powerpoint/2010/main" val="1315326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image" Target="../media/image2.png"/><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10.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theme" Target="../theme/theme1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98.xml"/><Relationship Id="rId7" Type="http://schemas.openxmlformats.org/officeDocument/2006/relationships/theme" Target="../theme/theme12.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5" Type="http://schemas.openxmlformats.org/officeDocument/2006/relationships/slideLayout" Target="../slideLayouts/slideLayout100.xml"/><Relationship Id="rId4" Type="http://schemas.openxmlformats.org/officeDocument/2006/relationships/slideLayout" Target="../slideLayouts/slideLayout99.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3.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4.xml"/><Relationship Id="rId2" Type="http://schemas.openxmlformats.org/officeDocument/2006/relationships/slideLayout" Target="../slideLayouts/slideLayout30.xml"/><Relationship Id="rId16" Type="http://schemas.openxmlformats.org/officeDocument/2006/relationships/tags" Target="../tags/tag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2.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3.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2.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7.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5" Type="http://schemas.openxmlformats.org/officeDocument/2006/relationships/image" Target="../media/image2.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9.xml"/><Relationship Id="rId7" Type="http://schemas.openxmlformats.org/officeDocument/2006/relationships/theme" Target="../theme/theme9.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2021/4/25 Sunday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t="23912" b="39018"/>
          <a:stretch>
            <a:fillRect/>
          </a:stretch>
        </p:blipFill>
        <p:spPr bwMode="auto">
          <a:xfrm>
            <a:off x="0" y="2060576"/>
            <a:ext cx="1219200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10"/>
          <p:cNvSpPr>
            <a:spLocks noChangeArrowheads="1"/>
          </p:cNvSpPr>
          <p:nvPr/>
        </p:nvSpPr>
        <p:spPr bwMode="auto">
          <a:xfrm>
            <a:off x="0" y="1989138"/>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1800" i="0">
              <a:solidFill>
                <a:srgbClr val="000000"/>
              </a:solidFill>
              <a:ea typeface="宋体" pitchFamily="2" charset="-122"/>
            </a:endParaRPr>
          </a:p>
        </p:txBody>
      </p:sp>
      <p:sp>
        <p:nvSpPr>
          <p:cNvPr id="1028" name="Rectangle 11"/>
          <p:cNvSpPr>
            <a:spLocks noChangeArrowheads="1"/>
          </p:cNvSpPr>
          <p:nvPr/>
        </p:nvSpPr>
        <p:spPr bwMode="auto">
          <a:xfrm rot="10800000">
            <a:off x="0" y="42926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1800" i="0">
              <a:solidFill>
                <a:srgbClr val="000000"/>
              </a:solidFill>
              <a:ea typeface="宋体" pitchFamily="2" charset="-122"/>
            </a:endParaRPr>
          </a:p>
        </p:txBody>
      </p:sp>
      <p:sp>
        <p:nvSpPr>
          <p:cNvPr id="1029"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9" name="日期占位符 3"/>
          <p:cNvSpPr>
            <a:spLocks noGrp="1"/>
          </p:cNvSpPr>
          <p:nvPr>
            <p:ph type="dt" sz="half" idx="2"/>
          </p:nvPr>
        </p:nvSpPr>
        <p:spPr>
          <a:xfrm>
            <a:off x="609600" y="6245225"/>
            <a:ext cx="2844800" cy="476250"/>
          </a:xfrm>
          <a:prstGeom prst="rect">
            <a:avLst/>
          </a:prstGeom>
        </p:spPr>
        <p:txBody>
          <a:bodyPr vert="horz" wrap="square" lIns="91440" tIns="45720" rIns="91440" bIns="45720" numCol="1" anchor="ctr" anchorCtr="0" compatLnSpc="1">
            <a:prstTxWarp prst="textNoShape">
              <a:avLst/>
            </a:prstTxWarp>
          </a:bodyPr>
          <a:lstStyle>
            <a:lvl1pPr algn="l">
              <a:defRPr sz="1200" i="0">
                <a:solidFill>
                  <a:srgbClr val="898989"/>
                </a:solidFill>
                <a:latin typeface="微软雅黑" pitchFamily="34" charset="-122"/>
                <a:ea typeface="微软雅黑" pitchFamily="34" charset="-122"/>
              </a:defRPr>
            </a:lvl1pPr>
          </a:lstStyle>
          <a:p>
            <a:pPr>
              <a:defRPr/>
            </a:pPr>
            <a:fld id="{6421DC2E-B140-464B-9D5F-A11A3A6E11F5}" type="datetime1">
              <a:rPr lang="zh-CN" altLang="en-US"/>
              <a:pPr>
                <a:defRPr/>
              </a:pPr>
              <a:t>2021/4/25 Sunday</a:t>
            </a:fld>
            <a:endParaRPr lang="en-US" altLang="zh-CN"/>
          </a:p>
        </p:txBody>
      </p:sp>
      <p:sp>
        <p:nvSpPr>
          <p:cNvPr id="20" name="页脚占位符 4"/>
          <p:cNvSpPr>
            <a:spLocks noGrp="1"/>
          </p:cNvSpPr>
          <p:nvPr>
            <p:ph type="ftr" sz="quarter" idx="3"/>
          </p:nvPr>
        </p:nvSpPr>
        <p:spPr>
          <a:xfrm>
            <a:off x="4165600" y="6245225"/>
            <a:ext cx="3860800" cy="476250"/>
          </a:xfrm>
          <a:prstGeom prst="rect">
            <a:avLst/>
          </a:prstGeom>
        </p:spPr>
        <p:txBody>
          <a:bodyPr vert="horz" wrap="square" lIns="91440" tIns="45720" rIns="91440" bIns="45720" numCol="1" anchor="ctr" anchorCtr="0" compatLnSpc="1">
            <a:prstTxWarp prst="textNoShape">
              <a:avLst/>
            </a:prstTxWarp>
          </a:bodyPr>
          <a:lstStyle>
            <a:lvl1pPr algn="ctr">
              <a:defRPr sz="1200" i="0">
                <a:solidFill>
                  <a:srgbClr val="898989"/>
                </a:solidFill>
                <a:latin typeface="微软雅黑" pitchFamily="34" charset="-122"/>
                <a:ea typeface="微软雅黑" pitchFamily="34" charset="-122"/>
              </a:defRPr>
            </a:lvl1pPr>
          </a:lstStyle>
          <a:p>
            <a:pPr>
              <a:defRPr/>
            </a:pPr>
            <a:endParaRPr lang="en-US" altLang="zh-CN"/>
          </a:p>
        </p:txBody>
      </p:sp>
    </p:spTree>
    <p:extLst>
      <p:ext uri="{BB962C8B-B14F-4D97-AF65-F5344CB8AC3E}">
        <p14:creationId xmlns:p14="http://schemas.microsoft.com/office/powerpoint/2010/main" val="111126406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itchFamily="2" charset="-122"/>
          <a:ea typeface="宋体" charset="-122"/>
        </a:defRPr>
      </a:lvl2pPr>
      <a:lvl3pPr algn="l" rtl="0" eaLnBrk="0" fontAlgn="base" hangingPunct="0">
        <a:spcBef>
          <a:spcPct val="0"/>
        </a:spcBef>
        <a:spcAft>
          <a:spcPct val="0"/>
        </a:spcAft>
        <a:defRPr sz="2800" b="1">
          <a:solidFill>
            <a:schemeClr val="bg1"/>
          </a:solidFill>
          <a:latin typeface="黑体" pitchFamily="2" charset="-122"/>
          <a:ea typeface="宋体" charset="-122"/>
        </a:defRPr>
      </a:lvl3pPr>
      <a:lvl4pPr algn="l" rtl="0" eaLnBrk="0" fontAlgn="base" hangingPunct="0">
        <a:spcBef>
          <a:spcPct val="0"/>
        </a:spcBef>
        <a:spcAft>
          <a:spcPct val="0"/>
        </a:spcAft>
        <a:defRPr sz="2800" b="1">
          <a:solidFill>
            <a:schemeClr val="bg1"/>
          </a:solidFill>
          <a:latin typeface="黑体" pitchFamily="2" charset="-122"/>
          <a:ea typeface="宋体" charset="-122"/>
        </a:defRPr>
      </a:lvl4pPr>
      <a:lvl5pPr algn="l" rtl="0" eaLnBrk="0" fontAlgn="base" hangingPunct="0">
        <a:spcBef>
          <a:spcPct val="0"/>
        </a:spcBef>
        <a:spcAft>
          <a:spcPct val="0"/>
        </a:spcAft>
        <a:defRPr sz="2800" b="1">
          <a:solidFill>
            <a:schemeClr val="bg1"/>
          </a:solidFill>
          <a:latin typeface="黑体" pitchFamily="2" charset="-122"/>
          <a:ea typeface="宋体" charset="-122"/>
        </a:defRPr>
      </a:lvl5pPr>
      <a:lvl6pPr marL="457200" algn="l" rtl="0" fontAlgn="base">
        <a:spcBef>
          <a:spcPct val="0"/>
        </a:spcBef>
        <a:spcAft>
          <a:spcPct val="0"/>
        </a:spcAft>
        <a:defRPr sz="2800" b="1">
          <a:solidFill>
            <a:schemeClr val="bg1"/>
          </a:solidFill>
          <a:latin typeface="黑体" pitchFamily="2" charset="-122"/>
          <a:ea typeface="宋体" charset="-122"/>
        </a:defRPr>
      </a:lvl6pPr>
      <a:lvl7pPr marL="914400" algn="l" rtl="0" fontAlgn="base">
        <a:spcBef>
          <a:spcPct val="0"/>
        </a:spcBef>
        <a:spcAft>
          <a:spcPct val="0"/>
        </a:spcAft>
        <a:defRPr sz="2800" b="1">
          <a:solidFill>
            <a:schemeClr val="bg1"/>
          </a:solidFill>
          <a:latin typeface="黑体" pitchFamily="2" charset="-122"/>
          <a:ea typeface="宋体" charset="-122"/>
        </a:defRPr>
      </a:lvl7pPr>
      <a:lvl8pPr marL="1371600" algn="l" rtl="0" fontAlgn="base">
        <a:spcBef>
          <a:spcPct val="0"/>
        </a:spcBef>
        <a:spcAft>
          <a:spcPct val="0"/>
        </a:spcAft>
        <a:defRPr sz="2800" b="1">
          <a:solidFill>
            <a:schemeClr val="bg1"/>
          </a:solidFill>
          <a:latin typeface="黑体" pitchFamily="2" charset="-122"/>
          <a:ea typeface="宋体" charset="-122"/>
        </a:defRPr>
      </a:lvl8pPr>
      <a:lvl9pPr marL="1828800" algn="l" rtl="0" fontAlgn="base">
        <a:spcBef>
          <a:spcPct val="0"/>
        </a:spcBef>
        <a:spcAft>
          <a:spcPct val="0"/>
        </a:spcAft>
        <a:defRPr sz="2800" b="1">
          <a:solidFill>
            <a:schemeClr val="bg1"/>
          </a:solidFill>
          <a:latin typeface="黑体" pitchFamily="2" charset="-122"/>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1800" i="0">
              <a:solidFill>
                <a:srgbClr val="000000"/>
              </a:solidFill>
              <a:latin typeface="微软雅黑" pitchFamily="34" charset="-122"/>
              <a:ea typeface="微软雅黑"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0" hangingPunct="0">
              <a:defRPr sz="1000" b="1">
                <a:latin typeface="Arial" charset="0"/>
              </a:defRPr>
            </a:lvl1pPr>
          </a:lstStyle>
          <a:p>
            <a:pPr>
              <a:defRPr/>
            </a:pPr>
            <a:r>
              <a:rPr lang="de-DE" altLang="zh-CN">
                <a:solidFill>
                  <a:srgbClr val="000000"/>
                </a:solidFill>
              </a:rPr>
              <a:t>Page </a:t>
            </a:r>
            <a:r>
              <a:rPr lang="de-DE" altLang="zh-CN">
                <a:solidFill>
                  <a:srgbClr val="000000"/>
                </a:solidFill>
                <a:sym typeface="MS UI Gothic" pitchFamily="34" charset="-128"/>
              </a:rPr>
              <a:t></a:t>
            </a:r>
            <a:r>
              <a:rPr lang="de-DE" altLang="zh-CN">
                <a:solidFill>
                  <a:srgbClr val="000000"/>
                </a:solidFill>
              </a:rPr>
              <a:t> </a:t>
            </a:r>
            <a:fld id="{BEDA5455-C0F8-40C1-B087-B18F0E71664A}"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0854221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9" name="组合 8"/>
          <p:cNvGrpSpPr/>
          <p:nvPr userDrawn="1"/>
        </p:nvGrpSpPr>
        <p:grpSpPr>
          <a:xfrm>
            <a:off x="0" y="1"/>
            <a:ext cx="12192000" cy="836613"/>
            <a:chOff x="0" y="0"/>
            <a:chExt cx="9144000" cy="836613"/>
          </a:xfrm>
        </p:grpSpPr>
        <p:pic>
          <p:nvPicPr>
            <p:cNvPr id="10" name="Picture 2"/>
            <p:cNvPicPr>
              <a:picLocks noChangeAspect="1" noChangeArrowheads="1"/>
            </p:cNvPicPr>
            <p:nvPr userDrawn="1"/>
          </p:nvPicPr>
          <p:blipFill>
            <a:blip r:embed="rId8"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1" name="Picture 8"/>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l" rtl="0" eaLnBrk="0" fontAlgn="base" hangingPunct="0">
              <a:lnSpc>
                <a:spcPct val="120000"/>
              </a:lnSpc>
              <a:spcBef>
                <a:spcPct val="20000"/>
              </a:spcBef>
              <a:spcAft>
                <a:spcPct val="0"/>
              </a:spcAft>
              <a:buClr>
                <a:srgbClr val="FFC000"/>
              </a:buClr>
              <a:buFont typeface="Wingdings"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sz="1800" i="0">
              <a:solidFill>
                <a:srgbClr val="000000"/>
              </a:solidFill>
              <a:latin typeface="微软雅黑" pitchFamily="34" charset="-122"/>
              <a:ea typeface="微软雅黑" pitchFamily="34" charset="-122"/>
            </a:endParaRPr>
          </a:p>
        </p:txBody>
      </p:sp>
      <p:sp>
        <p:nvSpPr>
          <p:cNvPr id="8" name="日期占位符 3"/>
          <p:cNvSpPr>
            <a:spLocks noGrp="1"/>
          </p:cNvSpPr>
          <p:nvPr>
            <p:ph type="dt" sz="half" idx="2"/>
          </p:nvPr>
        </p:nvSpPr>
        <p:spPr>
          <a:xfrm>
            <a:off x="609600" y="6245225"/>
            <a:ext cx="2844800" cy="476250"/>
          </a:xfrm>
          <a:prstGeom prst="rect">
            <a:avLst/>
          </a:prstGeom>
        </p:spPr>
        <p:txBody>
          <a:bodyPr vert="horz" wrap="square" lIns="91440" tIns="45720" rIns="91440" bIns="45720" numCol="1" anchor="ctr" anchorCtr="0" compatLnSpc="1">
            <a:prstTxWarp prst="textNoShape">
              <a:avLst/>
            </a:prstTxWarp>
          </a:bodyPr>
          <a:lstStyle>
            <a:lvl1pPr algn="l">
              <a:defRPr sz="1200" i="0">
                <a:solidFill>
                  <a:srgbClr val="898989"/>
                </a:solidFill>
                <a:latin typeface="微软雅黑" pitchFamily="34" charset="-122"/>
                <a:ea typeface="微软雅黑" pitchFamily="34" charset="-122"/>
              </a:defRPr>
            </a:lvl1pPr>
          </a:lstStyle>
          <a:p>
            <a:pPr>
              <a:defRPr/>
            </a:pPr>
            <a:endParaRPr lang="en-US" altLang="zh-CN" kern="0" dirty="0"/>
          </a:p>
        </p:txBody>
      </p:sp>
      <p:sp>
        <p:nvSpPr>
          <p:cNvPr id="12" name="灯片编号占位符 3"/>
          <p:cNvSpPr>
            <a:spLocks noGrp="1"/>
          </p:cNvSpPr>
          <p:nvPr>
            <p:ph type="sldNum" sz="quarter" idx="4"/>
          </p:nvPr>
        </p:nvSpPr>
        <p:spPr>
          <a:xfrm>
            <a:off x="10224459" y="6237312"/>
            <a:ext cx="1353344" cy="476250"/>
          </a:xfrm>
          <a:prstGeom prst="rect">
            <a:avLst/>
          </a:prstGeom>
        </p:spPr>
        <p:txBody>
          <a:bodyPr/>
          <a:lstStyle/>
          <a:p>
            <a:pPr>
              <a:defRPr/>
            </a:pPr>
            <a:r>
              <a:rPr lang="en-US" altLang="zh-CN" dirty="0">
                <a:solidFill>
                  <a:srgbClr val="000000"/>
                </a:solidFill>
              </a:rPr>
              <a:t> -</a:t>
            </a:r>
            <a:fld id="{01D71506-0713-46DD-9483-17E15EDE737E}" type="slidenum">
              <a:rPr lang="en-US" altLang="zh-CN" smtClean="0">
                <a:solidFill>
                  <a:srgbClr val="080808"/>
                </a:solidFill>
              </a:rPr>
              <a:pPr>
                <a:defRPr/>
              </a:pPr>
              <a:t>‹#›</a:t>
            </a:fld>
            <a:r>
              <a:rPr lang="en-US" altLang="zh-CN" dirty="0">
                <a:solidFill>
                  <a:srgbClr val="080808"/>
                </a:solidFill>
              </a:rPr>
              <a:t>-</a:t>
            </a:r>
            <a:r>
              <a:rPr lang="en-US" altLang="zh-CN" dirty="0">
                <a:solidFill>
                  <a:srgbClr val="000000"/>
                </a:solidFill>
              </a:rPr>
              <a:t> </a:t>
            </a:r>
          </a:p>
        </p:txBody>
      </p:sp>
    </p:spTree>
    <p:extLst>
      <p:ext uri="{BB962C8B-B14F-4D97-AF65-F5344CB8AC3E}">
        <p14:creationId xmlns:p14="http://schemas.microsoft.com/office/powerpoint/2010/main" val="90601471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2021/4/25 Sunday</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a:grpSpLocks/>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itchFamily="34" charset="0"/>
              </a:defRPr>
            </a:lvl1pPr>
          </a:lstStyle>
          <a:p>
            <a:pPr>
              <a:defRPr/>
            </a:pPr>
            <a:r>
              <a:rPr lang="en-US" altLang="zh-CN"/>
              <a:t> -</a:t>
            </a:r>
            <a:fld id="{CAE7922D-FD5F-4BE1-993F-FD194E04727B}" type="slidenum">
              <a:rPr lang="en-US" altLang="zh-CN"/>
              <a:pPr>
                <a:defRPr/>
              </a:pPr>
              <a:t>‹#›</a:t>
            </a:fld>
            <a:r>
              <a:rPr lang="en-US" altLang="zh-CN"/>
              <a:t>- </a:t>
            </a:r>
          </a:p>
        </p:txBody>
      </p:sp>
    </p:spTree>
    <p:extLst>
      <p:ext uri="{BB962C8B-B14F-4D97-AF65-F5344CB8AC3E}">
        <p14:creationId xmlns:p14="http://schemas.microsoft.com/office/powerpoint/2010/main" val="378055433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5" cstate="print"/>
          <a:srcRect t="23912" b="39018"/>
          <a:stretch>
            <a:fillRect/>
          </a:stretch>
        </p:blipFill>
        <p:spPr bwMode="auto">
          <a:xfrm>
            <a:off x="0" y="2060576"/>
            <a:ext cx="12192000" cy="2232025"/>
          </a:xfrm>
          <a:prstGeom prst="rect">
            <a:avLst/>
          </a:prstGeom>
          <a:noFill/>
          <a:ln w="9525">
            <a:noFill/>
            <a:miter lim="800000"/>
            <a:headEnd/>
            <a:tailEnd/>
          </a:ln>
        </p:spPr>
      </p:pic>
      <p:sp>
        <p:nvSpPr>
          <p:cNvPr id="1027" name="Rectangle 10"/>
          <p:cNvSpPr>
            <a:spLocks noChangeArrowheads="1"/>
          </p:cNvSpPr>
          <p:nvPr/>
        </p:nvSpPr>
        <p:spPr bwMode="auto">
          <a:xfrm>
            <a:off x="0" y="1989138"/>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sz="1800" i="0">
              <a:ea typeface="宋体" pitchFamily="2" charset="-122"/>
            </a:endParaRPr>
          </a:p>
        </p:txBody>
      </p:sp>
      <p:sp>
        <p:nvSpPr>
          <p:cNvPr id="1028" name="Rectangle 11"/>
          <p:cNvSpPr>
            <a:spLocks noChangeArrowheads="1"/>
          </p:cNvSpPr>
          <p:nvPr/>
        </p:nvSpPr>
        <p:spPr bwMode="auto">
          <a:xfrm rot="10800000">
            <a:off x="0" y="42926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sz="1800" i="0">
              <a:ea typeface="宋体" pitchFamily="2" charset="-122"/>
            </a:endParaRPr>
          </a:p>
        </p:txBody>
      </p:sp>
      <p:sp>
        <p:nvSpPr>
          <p:cNvPr id="1029" name="标题占位符 1"/>
          <p:cNvSpPr>
            <a:spLocks noGrp="1"/>
          </p:cNvSpPr>
          <p:nvPr>
            <p:ph type="title"/>
          </p:nvPr>
        </p:nvSpPr>
        <p:spPr bwMode="auto">
          <a:xfrm>
            <a:off x="609600" y="214313"/>
            <a:ext cx="109728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文本占位符 2"/>
          <p:cNvSpPr>
            <a:spLocks noGrp="1"/>
          </p:cNvSpPr>
          <p:nvPr>
            <p:ph type="body" idx="1"/>
          </p:nvPr>
        </p:nvSpPr>
        <p:spPr bwMode="auto">
          <a:xfrm>
            <a:off x="609600" y="1052513"/>
            <a:ext cx="1095798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9" name="日期占位符 3"/>
          <p:cNvSpPr>
            <a:spLocks noGrp="1"/>
          </p:cNvSpPr>
          <p:nvPr>
            <p:ph type="dt" sz="half" idx="2"/>
          </p:nvPr>
        </p:nvSpPr>
        <p:spPr>
          <a:xfrm>
            <a:off x="609600" y="6245225"/>
            <a:ext cx="2844800" cy="476250"/>
          </a:xfrm>
          <a:prstGeom prst="rect">
            <a:avLst/>
          </a:prstGeom>
        </p:spPr>
        <p:txBody>
          <a:bodyPr vert="horz" wrap="square" lIns="91440" tIns="45720" rIns="91440" bIns="45720" numCol="1" anchor="ctr" anchorCtr="0" compatLnSpc="1">
            <a:prstTxWarp prst="textNoShape">
              <a:avLst/>
            </a:prstTxWarp>
          </a:bodyPr>
          <a:lstStyle>
            <a:lvl1pPr algn="l">
              <a:defRPr sz="1200" i="0">
                <a:solidFill>
                  <a:srgbClr val="898989"/>
                </a:solidFill>
                <a:latin typeface="微软雅黑" pitchFamily="34" charset="-122"/>
                <a:ea typeface="微软雅黑" pitchFamily="34" charset="-122"/>
              </a:defRPr>
            </a:lvl1pPr>
          </a:lstStyle>
          <a:p>
            <a:pPr>
              <a:defRPr/>
            </a:pPr>
            <a:endParaRPr lang="en-US" altLang="zh-CN"/>
          </a:p>
        </p:txBody>
      </p:sp>
      <p:sp>
        <p:nvSpPr>
          <p:cNvPr id="20" name="页脚占位符 4"/>
          <p:cNvSpPr>
            <a:spLocks noGrp="1"/>
          </p:cNvSpPr>
          <p:nvPr>
            <p:ph type="ftr" sz="quarter" idx="3"/>
          </p:nvPr>
        </p:nvSpPr>
        <p:spPr>
          <a:xfrm>
            <a:off x="4165600" y="6245225"/>
            <a:ext cx="3860800" cy="476250"/>
          </a:xfrm>
          <a:prstGeom prst="rect">
            <a:avLst/>
          </a:prstGeom>
        </p:spPr>
        <p:txBody>
          <a:bodyPr vert="horz" wrap="square" lIns="91440" tIns="45720" rIns="91440" bIns="45720" numCol="1" anchor="ctr" anchorCtr="0" compatLnSpc="1">
            <a:prstTxWarp prst="textNoShape">
              <a:avLst/>
            </a:prstTxWarp>
          </a:bodyPr>
          <a:lstStyle>
            <a:lvl1pPr algn="ctr">
              <a:defRPr sz="1200" i="0">
                <a:solidFill>
                  <a:srgbClr val="898989"/>
                </a:solidFill>
                <a:latin typeface="微软雅黑" pitchFamily="34" charset="-122"/>
                <a:ea typeface="微软雅黑" pitchFamily="34" charset="-122"/>
              </a:defRPr>
            </a:lvl1pPr>
          </a:lstStyle>
          <a:p>
            <a:pPr>
              <a:defRPr/>
            </a:pPr>
            <a:endParaRPr lang="en-US" altLang="zh-CN" dirty="0"/>
          </a:p>
        </p:txBody>
      </p:sp>
    </p:spTree>
    <p:extLst>
      <p:ext uri="{BB962C8B-B14F-4D97-AF65-F5344CB8AC3E}">
        <p14:creationId xmlns:p14="http://schemas.microsoft.com/office/powerpoint/2010/main" val="119187609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itchFamily="2" charset="-122"/>
          <a:ea typeface="宋体" charset="-122"/>
        </a:defRPr>
      </a:lvl2pPr>
      <a:lvl3pPr algn="l" rtl="0" eaLnBrk="0" fontAlgn="base" hangingPunct="0">
        <a:spcBef>
          <a:spcPct val="0"/>
        </a:spcBef>
        <a:spcAft>
          <a:spcPct val="0"/>
        </a:spcAft>
        <a:defRPr sz="2800" b="1">
          <a:solidFill>
            <a:schemeClr val="bg1"/>
          </a:solidFill>
          <a:latin typeface="黑体" pitchFamily="2" charset="-122"/>
          <a:ea typeface="宋体" charset="-122"/>
        </a:defRPr>
      </a:lvl3pPr>
      <a:lvl4pPr algn="l" rtl="0" eaLnBrk="0" fontAlgn="base" hangingPunct="0">
        <a:spcBef>
          <a:spcPct val="0"/>
        </a:spcBef>
        <a:spcAft>
          <a:spcPct val="0"/>
        </a:spcAft>
        <a:defRPr sz="2800" b="1">
          <a:solidFill>
            <a:schemeClr val="bg1"/>
          </a:solidFill>
          <a:latin typeface="黑体" pitchFamily="2" charset="-122"/>
          <a:ea typeface="宋体" charset="-122"/>
        </a:defRPr>
      </a:lvl4pPr>
      <a:lvl5pPr algn="l" rtl="0" eaLnBrk="0" fontAlgn="base" hangingPunct="0">
        <a:spcBef>
          <a:spcPct val="0"/>
        </a:spcBef>
        <a:spcAft>
          <a:spcPct val="0"/>
        </a:spcAft>
        <a:defRPr sz="2800" b="1">
          <a:solidFill>
            <a:schemeClr val="bg1"/>
          </a:solidFill>
          <a:latin typeface="黑体" pitchFamily="2" charset="-122"/>
          <a:ea typeface="宋体" charset="-122"/>
        </a:defRPr>
      </a:lvl5pPr>
      <a:lvl6pPr marL="457200" algn="l" rtl="0" fontAlgn="base">
        <a:spcBef>
          <a:spcPct val="0"/>
        </a:spcBef>
        <a:spcAft>
          <a:spcPct val="0"/>
        </a:spcAft>
        <a:defRPr sz="2800" b="1">
          <a:solidFill>
            <a:schemeClr val="bg1"/>
          </a:solidFill>
          <a:latin typeface="黑体" pitchFamily="2" charset="-122"/>
          <a:ea typeface="宋体" charset="-122"/>
        </a:defRPr>
      </a:lvl6pPr>
      <a:lvl7pPr marL="914400" algn="l" rtl="0" fontAlgn="base">
        <a:spcBef>
          <a:spcPct val="0"/>
        </a:spcBef>
        <a:spcAft>
          <a:spcPct val="0"/>
        </a:spcAft>
        <a:defRPr sz="2800" b="1">
          <a:solidFill>
            <a:schemeClr val="bg1"/>
          </a:solidFill>
          <a:latin typeface="黑体" pitchFamily="2" charset="-122"/>
          <a:ea typeface="宋体" charset="-122"/>
        </a:defRPr>
      </a:lvl7pPr>
      <a:lvl8pPr marL="1371600" algn="l" rtl="0" fontAlgn="base">
        <a:spcBef>
          <a:spcPct val="0"/>
        </a:spcBef>
        <a:spcAft>
          <a:spcPct val="0"/>
        </a:spcAft>
        <a:defRPr sz="2800" b="1">
          <a:solidFill>
            <a:schemeClr val="bg1"/>
          </a:solidFill>
          <a:latin typeface="黑体" pitchFamily="2" charset="-122"/>
          <a:ea typeface="宋体" charset="-122"/>
        </a:defRPr>
      </a:lvl8pPr>
      <a:lvl9pPr marL="1828800" algn="l" rtl="0" fontAlgn="base">
        <a:spcBef>
          <a:spcPct val="0"/>
        </a:spcBef>
        <a:spcAft>
          <a:spcPct val="0"/>
        </a:spcAft>
        <a:defRPr sz="2800" b="1">
          <a:solidFill>
            <a:schemeClr val="bg1"/>
          </a:solidFill>
          <a:latin typeface="黑体" pitchFamily="2" charset="-122"/>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9" name="组合 8"/>
          <p:cNvGrpSpPr/>
          <p:nvPr userDrawn="1"/>
        </p:nvGrpSpPr>
        <p:grpSpPr>
          <a:xfrm>
            <a:off x="0" y="1"/>
            <a:ext cx="12192000" cy="836613"/>
            <a:chOff x="0" y="0"/>
            <a:chExt cx="9144000" cy="836613"/>
          </a:xfrm>
        </p:grpSpPr>
        <p:pic>
          <p:nvPicPr>
            <p:cNvPr id="10" name="Picture 2"/>
            <p:cNvPicPr>
              <a:picLocks noChangeAspect="1" noChangeArrowheads="1"/>
            </p:cNvPicPr>
            <p:nvPr userDrawn="1"/>
          </p:nvPicPr>
          <p:blipFill>
            <a:blip r:embed="rId8"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1" name="Picture 8"/>
            <p:cNvPicPr>
              <a:picLocks noChangeAspect="1" noChangeArrowheads="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l" rtl="0" eaLnBrk="0" fontAlgn="base" hangingPunct="0">
              <a:lnSpc>
                <a:spcPct val="120000"/>
              </a:lnSpc>
              <a:spcBef>
                <a:spcPct val="20000"/>
              </a:spcBef>
              <a:spcAft>
                <a:spcPct val="0"/>
              </a:spcAft>
              <a:buClr>
                <a:srgbClr val="FFC000"/>
              </a:buClr>
              <a:buFont typeface="Wingdings"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sz="1800" i="0">
              <a:latin typeface="微软雅黑" pitchFamily="34" charset="-122"/>
              <a:ea typeface="微软雅黑" pitchFamily="34" charset="-122"/>
            </a:endParaRPr>
          </a:p>
        </p:txBody>
      </p:sp>
      <p:sp>
        <p:nvSpPr>
          <p:cNvPr id="8" name="日期占位符 3"/>
          <p:cNvSpPr>
            <a:spLocks noGrp="1"/>
          </p:cNvSpPr>
          <p:nvPr>
            <p:ph type="dt" sz="half" idx="2"/>
          </p:nvPr>
        </p:nvSpPr>
        <p:spPr>
          <a:xfrm>
            <a:off x="609600" y="6245225"/>
            <a:ext cx="2844800" cy="476250"/>
          </a:xfrm>
          <a:prstGeom prst="rect">
            <a:avLst/>
          </a:prstGeom>
        </p:spPr>
        <p:txBody>
          <a:bodyPr vert="horz" wrap="square" lIns="91440" tIns="45720" rIns="91440" bIns="45720" numCol="1" anchor="ctr" anchorCtr="0" compatLnSpc="1">
            <a:prstTxWarp prst="textNoShape">
              <a:avLst/>
            </a:prstTxWarp>
          </a:bodyPr>
          <a:lstStyle>
            <a:lvl1pPr algn="l">
              <a:defRPr sz="1200" i="0">
                <a:solidFill>
                  <a:srgbClr val="898989"/>
                </a:solidFill>
                <a:latin typeface="微软雅黑" pitchFamily="34" charset="-122"/>
                <a:ea typeface="微软雅黑" pitchFamily="34" charset="-122"/>
              </a:defRPr>
            </a:lvl1pPr>
          </a:lstStyle>
          <a:p>
            <a:pPr>
              <a:defRPr/>
            </a:pPr>
            <a:endParaRPr lang="en-US" altLang="zh-CN" kern="0" dirty="0"/>
          </a:p>
        </p:txBody>
      </p:sp>
      <p:sp>
        <p:nvSpPr>
          <p:cNvPr id="12" name="灯片编号占位符 3"/>
          <p:cNvSpPr>
            <a:spLocks noGrp="1"/>
          </p:cNvSpPr>
          <p:nvPr>
            <p:ph type="sldNum" sz="quarter" idx="4"/>
          </p:nvPr>
        </p:nvSpPr>
        <p:spPr>
          <a:xfrm>
            <a:off x="10224459" y="6237312"/>
            <a:ext cx="1353344" cy="476250"/>
          </a:xfrm>
          <a:prstGeom prst="rect">
            <a:avLst/>
          </a:prstGeom>
        </p:spPr>
        <p:txBody>
          <a:bodyPr/>
          <a:lstStyle/>
          <a:p>
            <a:pPr>
              <a:defRPr/>
            </a:pPr>
            <a:r>
              <a:rPr lang="en-US" altLang="zh-CN" dirty="0"/>
              <a:t> -</a:t>
            </a:r>
            <a:fld id="{01D71506-0713-46DD-9483-17E15EDE737E}" type="slidenum">
              <a:rPr lang="en-US" altLang="zh-CN" smtClean="0">
                <a:solidFill>
                  <a:schemeClr val="accent2"/>
                </a:solidFill>
              </a:rPr>
              <a:pPr>
                <a:defRPr/>
              </a:pPr>
              <a:t>‹#›</a:t>
            </a:fld>
            <a:r>
              <a:rPr lang="en-US" altLang="zh-CN" dirty="0">
                <a:solidFill>
                  <a:schemeClr val="accent2"/>
                </a:solidFill>
              </a:rPr>
              <a:t>-</a:t>
            </a:r>
            <a:r>
              <a:rPr lang="en-US" altLang="zh-CN" dirty="0"/>
              <a:t> </a:t>
            </a:r>
          </a:p>
        </p:txBody>
      </p:sp>
    </p:spTree>
    <p:extLst>
      <p:ext uri="{BB962C8B-B14F-4D97-AF65-F5344CB8AC3E}">
        <p14:creationId xmlns:p14="http://schemas.microsoft.com/office/powerpoint/2010/main" val="721351315"/>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tags" Target="../tags/tag58.xml"/><Relationship Id="rId3" Type="http://schemas.openxmlformats.org/officeDocument/2006/relationships/tags" Target="../tags/tag35.xml"/><Relationship Id="rId21" Type="http://schemas.openxmlformats.org/officeDocument/2006/relationships/tags" Target="../tags/tag53.xml"/><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tags" Target="../tags/tag57.xml"/><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tags" Target="../tags/tag52.xml"/><Relationship Id="rId29"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tags" Target="../tags/tag56.xml"/><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tags" Target="../tags/tag55.xml"/><Relationship Id="rId28" Type="http://schemas.openxmlformats.org/officeDocument/2006/relationships/tags" Target="../tags/tag60.xml"/><Relationship Id="rId10" Type="http://schemas.openxmlformats.org/officeDocument/2006/relationships/tags" Target="../tags/tag42.xml"/><Relationship Id="rId19" Type="http://schemas.openxmlformats.org/officeDocument/2006/relationships/tags" Target="../tags/tag51.xml"/><Relationship Id="rId31" Type="http://schemas.openxmlformats.org/officeDocument/2006/relationships/image" Target="../media/image27.tmp"/><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tags" Target="../tags/tag54.xml"/><Relationship Id="rId27" Type="http://schemas.openxmlformats.org/officeDocument/2006/relationships/tags" Target="../tags/tag59.xml"/><Relationship Id="rId30"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tags" Target="../tags/tag73.xml"/><Relationship Id="rId18" Type="http://schemas.openxmlformats.org/officeDocument/2006/relationships/tags" Target="../tags/tag78.xml"/><Relationship Id="rId26" Type="http://schemas.openxmlformats.org/officeDocument/2006/relationships/tags" Target="../tags/tag86.xml"/><Relationship Id="rId3" Type="http://schemas.openxmlformats.org/officeDocument/2006/relationships/tags" Target="../tags/tag63.xml"/><Relationship Id="rId21" Type="http://schemas.openxmlformats.org/officeDocument/2006/relationships/tags" Target="../tags/tag81.xml"/><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tags" Target="../tags/tag77.xml"/><Relationship Id="rId25" Type="http://schemas.openxmlformats.org/officeDocument/2006/relationships/tags" Target="../tags/tag85.xml"/><Relationship Id="rId2" Type="http://schemas.openxmlformats.org/officeDocument/2006/relationships/tags" Target="../tags/tag62.xml"/><Relationship Id="rId16" Type="http://schemas.openxmlformats.org/officeDocument/2006/relationships/tags" Target="../tags/tag76.xml"/><Relationship Id="rId20" Type="http://schemas.openxmlformats.org/officeDocument/2006/relationships/tags" Target="../tags/tag80.xml"/><Relationship Id="rId29"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24" Type="http://schemas.openxmlformats.org/officeDocument/2006/relationships/tags" Target="../tags/tag84.xml"/><Relationship Id="rId5" Type="http://schemas.openxmlformats.org/officeDocument/2006/relationships/tags" Target="../tags/tag65.xml"/><Relationship Id="rId15" Type="http://schemas.openxmlformats.org/officeDocument/2006/relationships/tags" Target="../tags/tag75.xml"/><Relationship Id="rId23" Type="http://schemas.openxmlformats.org/officeDocument/2006/relationships/tags" Target="../tags/tag83.xml"/><Relationship Id="rId28" Type="http://schemas.openxmlformats.org/officeDocument/2006/relationships/tags" Target="../tags/tag88.xml"/><Relationship Id="rId10" Type="http://schemas.openxmlformats.org/officeDocument/2006/relationships/tags" Target="../tags/tag70.xml"/><Relationship Id="rId19" Type="http://schemas.openxmlformats.org/officeDocument/2006/relationships/tags" Target="../tags/tag79.xml"/><Relationship Id="rId31" Type="http://schemas.openxmlformats.org/officeDocument/2006/relationships/image" Target="../media/image27.tmp"/><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 Id="rId22" Type="http://schemas.openxmlformats.org/officeDocument/2006/relationships/tags" Target="../tags/tag82.xml"/><Relationship Id="rId27" Type="http://schemas.openxmlformats.org/officeDocument/2006/relationships/tags" Target="../tags/tag87.xml"/><Relationship Id="rId30"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4.png"/><Relationship Id="rId4" Type="http://schemas.microsoft.com/office/2007/relationships/hdphoto" Target="../media/hdphoto2.wdp"/><Relationship Id="rId9" Type="http://schemas.openxmlformats.org/officeDocument/2006/relationships/image" Target="../media/image17.w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tags" Target="../tags/tag101.xml"/><Relationship Id="rId18" Type="http://schemas.openxmlformats.org/officeDocument/2006/relationships/tags" Target="../tags/tag106.xml"/><Relationship Id="rId26" Type="http://schemas.openxmlformats.org/officeDocument/2006/relationships/tags" Target="../tags/tag114.xml"/><Relationship Id="rId3" Type="http://schemas.openxmlformats.org/officeDocument/2006/relationships/tags" Target="../tags/tag91.xml"/><Relationship Id="rId21" Type="http://schemas.openxmlformats.org/officeDocument/2006/relationships/tags" Target="../tags/tag109.xml"/><Relationship Id="rId7" Type="http://schemas.openxmlformats.org/officeDocument/2006/relationships/tags" Target="../tags/tag95.xml"/><Relationship Id="rId12" Type="http://schemas.openxmlformats.org/officeDocument/2006/relationships/tags" Target="../tags/tag100.xml"/><Relationship Id="rId17" Type="http://schemas.openxmlformats.org/officeDocument/2006/relationships/tags" Target="../tags/tag105.xml"/><Relationship Id="rId25" Type="http://schemas.openxmlformats.org/officeDocument/2006/relationships/tags" Target="../tags/tag113.xml"/><Relationship Id="rId2" Type="http://schemas.openxmlformats.org/officeDocument/2006/relationships/tags" Target="../tags/tag90.xml"/><Relationship Id="rId16" Type="http://schemas.openxmlformats.org/officeDocument/2006/relationships/tags" Target="../tags/tag104.xml"/><Relationship Id="rId20" Type="http://schemas.openxmlformats.org/officeDocument/2006/relationships/tags" Target="../tags/tag108.xml"/><Relationship Id="rId29" Type="http://schemas.openxmlformats.org/officeDocument/2006/relationships/slideLayout" Target="../slideLayouts/slideLayout7.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tags" Target="../tags/tag99.xml"/><Relationship Id="rId24" Type="http://schemas.openxmlformats.org/officeDocument/2006/relationships/tags" Target="../tags/tag112.xml"/><Relationship Id="rId5" Type="http://schemas.openxmlformats.org/officeDocument/2006/relationships/tags" Target="../tags/tag93.xml"/><Relationship Id="rId15" Type="http://schemas.openxmlformats.org/officeDocument/2006/relationships/tags" Target="../tags/tag103.xml"/><Relationship Id="rId23" Type="http://schemas.openxmlformats.org/officeDocument/2006/relationships/tags" Target="../tags/tag111.xml"/><Relationship Id="rId28" Type="http://schemas.openxmlformats.org/officeDocument/2006/relationships/tags" Target="../tags/tag116.xml"/><Relationship Id="rId10" Type="http://schemas.openxmlformats.org/officeDocument/2006/relationships/tags" Target="../tags/tag98.xml"/><Relationship Id="rId19" Type="http://schemas.openxmlformats.org/officeDocument/2006/relationships/tags" Target="../tags/tag107.xml"/><Relationship Id="rId31" Type="http://schemas.openxmlformats.org/officeDocument/2006/relationships/image" Target="../media/image27.tmp"/><Relationship Id="rId4" Type="http://schemas.openxmlformats.org/officeDocument/2006/relationships/tags" Target="../tags/tag92.xml"/><Relationship Id="rId9" Type="http://schemas.openxmlformats.org/officeDocument/2006/relationships/tags" Target="../tags/tag97.xml"/><Relationship Id="rId14" Type="http://schemas.openxmlformats.org/officeDocument/2006/relationships/tags" Target="../tags/tag102.xml"/><Relationship Id="rId22" Type="http://schemas.openxmlformats.org/officeDocument/2006/relationships/tags" Target="../tags/tag110.xml"/><Relationship Id="rId27" Type="http://schemas.openxmlformats.org/officeDocument/2006/relationships/tags" Target="../tags/tag115.xml"/><Relationship Id="rId30"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8" Type="http://schemas.openxmlformats.org/officeDocument/2006/relationships/tags" Target="../tags/tag124.xml"/><Relationship Id="rId13" Type="http://schemas.openxmlformats.org/officeDocument/2006/relationships/tags" Target="../tags/tag129.xml"/><Relationship Id="rId18" Type="http://schemas.openxmlformats.org/officeDocument/2006/relationships/tags" Target="../tags/tag134.xml"/><Relationship Id="rId26" Type="http://schemas.openxmlformats.org/officeDocument/2006/relationships/tags" Target="../tags/tag142.xml"/><Relationship Id="rId3" Type="http://schemas.openxmlformats.org/officeDocument/2006/relationships/tags" Target="../tags/tag119.xml"/><Relationship Id="rId21" Type="http://schemas.openxmlformats.org/officeDocument/2006/relationships/tags" Target="../tags/tag137.xml"/><Relationship Id="rId7" Type="http://schemas.openxmlformats.org/officeDocument/2006/relationships/tags" Target="../tags/tag123.xml"/><Relationship Id="rId12" Type="http://schemas.openxmlformats.org/officeDocument/2006/relationships/tags" Target="../tags/tag128.xml"/><Relationship Id="rId17" Type="http://schemas.openxmlformats.org/officeDocument/2006/relationships/tags" Target="../tags/tag133.xml"/><Relationship Id="rId25" Type="http://schemas.openxmlformats.org/officeDocument/2006/relationships/tags" Target="../tags/tag141.xml"/><Relationship Id="rId2" Type="http://schemas.openxmlformats.org/officeDocument/2006/relationships/tags" Target="../tags/tag118.xml"/><Relationship Id="rId16" Type="http://schemas.openxmlformats.org/officeDocument/2006/relationships/tags" Target="../tags/tag132.xml"/><Relationship Id="rId20" Type="http://schemas.openxmlformats.org/officeDocument/2006/relationships/tags" Target="../tags/tag136.xml"/><Relationship Id="rId29" Type="http://schemas.openxmlformats.org/officeDocument/2006/relationships/slideLayout" Target="../slideLayouts/slideLayout7.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tags" Target="../tags/tag127.xml"/><Relationship Id="rId24" Type="http://schemas.openxmlformats.org/officeDocument/2006/relationships/tags" Target="../tags/tag140.xml"/><Relationship Id="rId5" Type="http://schemas.openxmlformats.org/officeDocument/2006/relationships/tags" Target="../tags/tag121.xml"/><Relationship Id="rId15" Type="http://schemas.openxmlformats.org/officeDocument/2006/relationships/tags" Target="../tags/tag131.xml"/><Relationship Id="rId23" Type="http://schemas.openxmlformats.org/officeDocument/2006/relationships/tags" Target="../tags/tag139.xml"/><Relationship Id="rId28" Type="http://schemas.openxmlformats.org/officeDocument/2006/relationships/tags" Target="../tags/tag144.xml"/><Relationship Id="rId10" Type="http://schemas.openxmlformats.org/officeDocument/2006/relationships/tags" Target="../tags/tag126.xml"/><Relationship Id="rId19" Type="http://schemas.openxmlformats.org/officeDocument/2006/relationships/tags" Target="../tags/tag135.xml"/><Relationship Id="rId31" Type="http://schemas.openxmlformats.org/officeDocument/2006/relationships/image" Target="../media/image27.tmp"/><Relationship Id="rId4" Type="http://schemas.openxmlformats.org/officeDocument/2006/relationships/tags" Target="../tags/tag120.xml"/><Relationship Id="rId9" Type="http://schemas.openxmlformats.org/officeDocument/2006/relationships/tags" Target="../tags/tag125.xml"/><Relationship Id="rId14" Type="http://schemas.openxmlformats.org/officeDocument/2006/relationships/tags" Target="../tags/tag130.xml"/><Relationship Id="rId22" Type="http://schemas.openxmlformats.org/officeDocument/2006/relationships/tags" Target="../tags/tag138.xml"/><Relationship Id="rId27" Type="http://schemas.openxmlformats.org/officeDocument/2006/relationships/tags" Target="../tags/tag143.xml"/><Relationship Id="rId30"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tags" Target="../tags/tag157.xml"/><Relationship Id="rId18" Type="http://schemas.openxmlformats.org/officeDocument/2006/relationships/tags" Target="../tags/tag162.xml"/><Relationship Id="rId26" Type="http://schemas.openxmlformats.org/officeDocument/2006/relationships/tags" Target="../tags/tag170.xml"/><Relationship Id="rId3" Type="http://schemas.openxmlformats.org/officeDocument/2006/relationships/tags" Target="../tags/tag147.xml"/><Relationship Id="rId21" Type="http://schemas.openxmlformats.org/officeDocument/2006/relationships/tags" Target="../tags/tag165.xml"/><Relationship Id="rId7" Type="http://schemas.openxmlformats.org/officeDocument/2006/relationships/tags" Target="../tags/tag151.xml"/><Relationship Id="rId12" Type="http://schemas.openxmlformats.org/officeDocument/2006/relationships/tags" Target="../tags/tag156.xml"/><Relationship Id="rId17" Type="http://schemas.openxmlformats.org/officeDocument/2006/relationships/tags" Target="../tags/tag161.xml"/><Relationship Id="rId25" Type="http://schemas.openxmlformats.org/officeDocument/2006/relationships/tags" Target="../tags/tag169.xml"/><Relationship Id="rId2" Type="http://schemas.openxmlformats.org/officeDocument/2006/relationships/tags" Target="../tags/tag146.xml"/><Relationship Id="rId16" Type="http://schemas.openxmlformats.org/officeDocument/2006/relationships/tags" Target="../tags/tag160.xml"/><Relationship Id="rId20" Type="http://schemas.openxmlformats.org/officeDocument/2006/relationships/tags" Target="../tags/tag164.xml"/><Relationship Id="rId29" Type="http://schemas.openxmlformats.org/officeDocument/2006/relationships/slideLayout" Target="../slideLayouts/slideLayout7.xml"/><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tags" Target="../tags/tag155.xml"/><Relationship Id="rId24" Type="http://schemas.openxmlformats.org/officeDocument/2006/relationships/tags" Target="../tags/tag168.xml"/><Relationship Id="rId5" Type="http://schemas.openxmlformats.org/officeDocument/2006/relationships/tags" Target="../tags/tag149.xml"/><Relationship Id="rId15" Type="http://schemas.openxmlformats.org/officeDocument/2006/relationships/tags" Target="../tags/tag159.xml"/><Relationship Id="rId23" Type="http://schemas.openxmlformats.org/officeDocument/2006/relationships/tags" Target="../tags/tag167.xml"/><Relationship Id="rId28" Type="http://schemas.openxmlformats.org/officeDocument/2006/relationships/tags" Target="../tags/tag172.xml"/><Relationship Id="rId10" Type="http://schemas.openxmlformats.org/officeDocument/2006/relationships/tags" Target="../tags/tag154.xml"/><Relationship Id="rId19" Type="http://schemas.openxmlformats.org/officeDocument/2006/relationships/tags" Target="../tags/tag163.xml"/><Relationship Id="rId31" Type="http://schemas.openxmlformats.org/officeDocument/2006/relationships/image" Target="../media/image27.tmp"/><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tags" Target="../tags/tag158.xml"/><Relationship Id="rId22" Type="http://schemas.openxmlformats.org/officeDocument/2006/relationships/tags" Target="../tags/tag166.xml"/><Relationship Id="rId27" Type="http://schemas.openxmlformats.org/officeDocument/2006/relationships/tags" Target="../tags/tag171.xml"/><Relationship Id="rId30"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tags" Target="../tags/tag22.xml"/><Relationship Id="rId26" Type="http://schemas.openxmlformats.org/officeDocument/2006/relationships/tags" Target="../tags/tag30.xml"/><Relationship Id="rId3" Type="http://schemas.openxmlformats.org/officeDocument/2006/relationships/tags" Target="../tags/tag7.xml"/><Relationship Id="rId21" Type="http://schemas.openxmlformats.org/officeDocument/2006/relationships/tags" Target="../tags/tag25.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5" Type="http://schemas.openxmlformats.org/officeDocument/2006/relationships/tags" Target="../tags/tag29.xml"/><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tags" Target="../tags/tag24.xml"/><Relationship Id="rId29"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24" Type="http://schemas.openxmlformats.org/officeDocument/2006/relationships/tags" Target="../tags/tag28.xml"/><Relationship Id="rId5" Type="http://schemas.openxmlformats.org/officeDocument/2006/relationships/tags" Target="../tags/tag9.xml"/><Relationship Id="rId15" Type="http://schemas.openxmlformats.org/officeDocument/2006/relationships/tags" Target="../tags/tag19.xml"/><Relationship Id="rId23" Type="http://schemas.openxmlformats.org/officeDocument/2006/relationships/tags" Target="../tags/tag27.xml"/><Relationship Id="rId28" Type="http://schemas.openxmlformats.org/officeDocument/2006/relationships/tags" Target="../tags/tag32.xml"/><Relationship Id="rId10" Type="http://schemas.openxmlformats.org/officeDocument/2006/relationships/tags" Target="../tags/tag14.xml"/><Relationship Id="rId19" Type="http://schemas.openxmlformats.org/officeDocument/2006/relationships/tags" Target="../tags/tag23.xml"/><Relationship Id="rId31" Type="http://schemas.openxmlformats.org/officeDocument/2006/relationships/image" Target="../media/image27.tmp"/><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tags" Target="../tags/tag26.xml"/><Relationship Id="rId27" Type="http://schemas.openxmlformats.org/officeDocument/2006/relationships/tags" Target="../tags/tag31.xml"/><Relationship Id="rId30"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4"/>
          <a:stretch>
            <a:fillRect/>
          </a:stretch>
        </p:blipFill>
        <p:spPr>
          <a:xfrm>
            <a:off x="566187" y="3988879"/>
            <a:ext cx="7139015" cy="1516250"/>
          </a:xfrm>
          <a:prstGeom prst="rect">
            <a:avLst/>
          </a:prstGeom>
        </p:spPr>
      </p:pic>
      <p:sp>
        <p:nvSpPr>
          <p:cNvPr id="3" name="文本框 2">
            <a:extLst>
              <a:ext uri="{FF2B5EF4-FFF2-40B4-BE49-F238E27FC236}">
                <a16:creationId xmlns:a16="http://schemas.microsoft.com/office/drawing/2014/main" id="{FB04279C-0D2B-4AB7-B13F-0F158361FBFB}"/>
              </a:ext>
            </a:extLst>
          </p:cNvPr>
          <p:cNvSpPr txBox="1"/>
          <p:nvPr/>
        </p:nvSpPr>
        <p:spPr>
          <a:xfrm>
            <a:off x="310896" y="347472"/>
            <a:ext cx="5109091" cy="584775"/>
          </a:xfrm>
          <a:prstGeom prst="rect">
            <a:avLst/>
          </a:prstGeom>
          <a:noFill/>
        </p:spPr>
        <p:txBody>
          <a:bodyPr wrap="none" rtlCol="0">
            <a:spAutoFit/>
          </a:bodyPr>
          <a:lstStyle/>
          <a:p>
            <a:r>
              <a:rPr lang="zh-CN" altLang="en-US" sz="3200" dirty="0">
                <a:solidFill>
                  <a:schemeClr val="bg1"/>
                </a:solidFill>
                <a:latin typeface="华文行楷" panose="02010800040101010101" pitchFamily="2" charset="-122"/>
                <a:ea typeface="华文行楷" panose="02010800040101010101" pitchFamily="2" charset="-122"/>
              </a:rPr>
              <a:t>原版权：谭志虎、秦磊华等</a:t>
            </a:r>
          </a:p>
        </p:txBody>
      </p:sp>
      <p:sp>
        <p:nvSpPr>
          <p:cNvPr id="6" name="文本框 5">
            <a:extLst>
              <a:ext uri="{FF2B5EF4-FFF2-40B4-BE49-F238E27FC236}">
                <a16:creationId xmlns:a16="http://schemas.microsoft.com/office/drawing/2014/main" id="{292BF103-9CA6-47D8-8E41-7A0D56D0D659}"/>
              </a:ext>
            </a:extLst>
          </p:cNvPr>
          <p:cNvSpPr txBox="1"/>
          <p:nvPr/>
        </p:nvSpPr>
        <p:spPr>
          <a:xfrm>
            <a:off x="310896" y="987331"/>
            <a:ext cx="6849952" cy="584775"/>
          </a:xfrm>
          <a:prstGeom prst="rect">
            <a:avLst/>
          </a:prstGeom>
          <a:noFill/>
        </p:spPr>
        <p:txBody>
          <a:bodyPr wrap="none" rtlCol="0">
            <a:spAutoFit/>
          </a:bodyPr>
          <a:lstStyle/>
          <a:p>
            <a:r>
              <a:rPr lang="zh-CN" altLang="en-US" sz="3200" dirty="0">
                <a:solidFill>
                  <a:schemeClr val="bg1"/>
                </a:solidFill>
                <a:latin typeface="华文行楷" panose="02010800040101010101" pitchFamily="2" charset="-122"/>
                <a:ea typeface="华文行楷" panose="02010800040101010101" pitchFamily="2" charset="-122"/>
              </a:rPr>
              <a:t>华中科技大学 计算机科学与技术学院</a:t>
            </a:r>
          </a:p>
        </p:txBody>
      </p:sp>
      <p:sp>
        <p:nvSpPr>
          <p:cNvPr id="7" name="文本框 6">
            <a:extLst>
              <a:ext uri="{FF2B5EF4-FFF2-40B4-BE49-F238E27FC236}">
                <a16:creationId xmlns:a16="http://schemas.microsoft.com/office/drawing/2014/main" id="{825B1453-F1E0-47E2-A08D-13839C90BE91}"/>
              </a:ext>
            </a:extLst>
          </p:cNvPr>
          <p:cNvSpPr txBox="1"/>
          <p:nvPr/>
        </p:nvSpPr>
        <p:spPr>
          <a:xfrm>
            <a:off x="310896" y="5413910"/>
            <a:ext cx="2646878" cy="584775"/>
          </a:xfrm>
          <a:prstGeom prst="rect">
            <a:avLst/>
          </a:prstGeom>
          <a:noFill/>
        </p:spPr>
        <p:txBody>
          <a:bodyPr wrap="none" rtlCol="0">
            <a:spAutoFit/>
          </a:bodyPr>
          <a:lstStyle/>
          <a:p>
            <a:r>
              <a:rPr lang="zh-CN" altLang="en-US" sz="3200" dirty="0">
                <a:solidFill>
                  <a:schemeClr val="bg1"/>
                </a:solidFill>
                <a:latin typeface="华文行楷" panose="02010800040101010101" pitchFamily="2" charset="-122"/>
                <a:ea typeface="华文行楷" panose="02010800040101010101" pitchFamily="2" charset="-122"/>
              </a:rPr>
              <a:t>授课：刘双虎</a:t>
            </a:r>
          </a:p>
        </p:txBody>
      </p:sp>
      <p:sp>
        <p:nvSpPr>
          <p:cNvPr id="8" name="文本框 7">
            <a:extLst>
              <a:ext uri="{FF2B5EF4-FFF2-40B4-BE49-F238E27FC236}">
                <a16:creationId xmlns:a16="http://schemas.microsoft.com/office/drawing/2014/main" id="{1BF111EE-AF1F-4A3D-8A66-F026F7BB46DE}"/>
              </a:ext>
            </a:extLst>
          </p:cNvPr>
          <p:cNvSpPr txBox="1"/>
          <p:nvPr/>
        </p:nvSpPr>
        <p:spPr>
          <a:xfrm>
            <a:off x="310896" y="6053769"/>
            <a:ext cx="5618846" cy="584775"/>
          </a:xfrm>
          <a:prstGeom prst="rect">
            <a:avLst/>
          </a:prstGeom>
          <a:noFill/>
        </p:spPr>
        <p:txBody>
          <a:bodyPr wrap="none" rtlCol="0">
            <a:spAutoFit/>
          </a:bodyPr>
          <a:lstStyle/>
          <a:p>
            <a:r>
              <a:rPr lang="zh-CN" altLang="en-US" sz="3200" dirty="0">
                <a:solidFill>
                  <a:schemeClr val="bg1"/>
                </a:solidFill>
                <a:latin typeface="华文行楷" panose="02010800040101010101" pitchFamily="2" charset="-122"/>
                <a:ea typeface="华文行楷" panose="02010800040101010101" pitchFamily="2" charset="-122"/>
              </a:rPr>
              <a:t>成都信息工程大学 计算机学院</a:t>
            </a:r>
          </a:p>
        </p:txBody>
      </p:sp>
    </p:spTree>
    <p:extLst>
      <p:ext uri="{BB962C8B-B14F-4D97-AF65-F5344CB8AC3E}">
        <p14:creationId xmlns:p14="http://schemas.microsoft.com/office/powerpoint/2010/main" val="34614960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zh-CN" altLang="en-US" dirty="0"/>
              <a:t>本章主要内容</a:t>
            </a:r>
          </a:p>
        </p:txBody>
      </p:sp>
      <p:sp>
        <p:nvSpPr>
          <p:cNvPr id="5124" name="Rectangle 3"/>
          <p:cNvSpPr>
            <a:spLocks noGrp="1" noChangeArrowheads="1"/>
          </p:cNvSpPr>
          <p:nvPr>
            <p:ph idx="1"/>
          </p:nvPr>
        </p:nvSpPr>
        <p:spPr/>
        <p:txBody>
          <a:bodyPr/>
          <a:lstStyle/>
          <a:p>
            <a:pPr eaLnBrk="1" hangingPunct="1">
              <a:lnSpc>
                <a:spcPct val="135000"/>
              </a:lnSpc>
            </a:pPr>
            <a:r>
              <a:rPr lang="zh-CN" altLang="en-US" dirty="0"/>
              <a:t>指令系统概述</a:t>
            </a:r>
          </a:p>
          <a:p>
            <a:pPr eaLnBrk="1" hangingPunct="1">
              <a:lnSpc>
                <a:spcPct val="135000"/>
              </a:lnSpc>
            </a:pPr>
            <a:r>
              <a:rPr lang="zh-CN" altLang="en-US" b="1" dirty="0">
                <a:solidFill>
                  <a:srgbClr val="C00000"/>
                </a:solidFill>
              </a:rPr>
              <a:t>指令格式</a:t>
            </a:r>
            <a:endParaRPr lang="en-US" altLang="zh-CN" b="1" dirty="0">
              <a:solidFill>
                <a:srgbClr val="C00000"/>
              </a:solidFill>
            </a:endParaRPr>
          </a:p>
          <a:p>
            <a:pPr eaLnBrk="1" hangingPunct="1">
              <a:lnSpc>
                <a:spcPct val="135000"/>
              </a:lnSpc>
            </a:pPr>
            <a:r>
              <a:rPr lang="zh-CN" altLang="en-US" dirty="0"/>
              <a:t>寻址方式</a:t>
            </a:r>
          </a:p>
          <a:p>
            <a:pPr>
              <a:lnSpc>
                <a:spcPct val="135000"/>
              </a:lnSpc>
            </a:pPr>
            <a:r>
              <a:rPr lang="en-US" altLang="zh-CN" dirty="0"/>
              <a:t>MIPS</a:t>
            </a:r>
            <a:r>
              <a:rPr lang="zh-CN" altLang="en-US" dirty="0"/>
              <a:t>指令系统</a:t>
            </a:r>
            <a:endParaRPr lang="en-US" altLang="zh-CN" dirty="0"/>
          </a:p>
          <a:p>
            <a:pPr eaLnBrk="1" hangingPunct="1"/>
            <a:endParaRPr lang="en-US" altLang="zh-CN" dirty="0"/>
          </a:p>
        </p:txBody>
      </p:sp>
    </p:spTree>
    <p:extLst>
      <p:ext uri="{BB962C8B-B14F-4D97-AF65-F5344CB8AC3E}">
        <p14:creationId xmlns:p14="http://schemas.microsoft.com/office/powerpoint/2010/main" val="3770792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altLang="zh-CN" dirty="0"/>
              <a:t> </a:t>
            </a:r>
            <a:r>
              <a:rPr lang="zh-CN" altLang="en-US" dirty="0"/>
              <a:t>指令格式</a:t>
            </a:r>
          </a:p>
        </p:txBody>
      </p:sp>
      <p:sp>
        <p:nvSpPr>
          <p:cNvPr id="6148" name="Rectangle 3"/>
          <p:cNvSpPr>
            <a:spLocks noGrp="1" noChangeArrowheads="1"/>
          </p:cNvSpPr>
          <p:nvPr>
            <p:ph type="body" idx="1"/>
          </p:nvPr>
        </p:nvSpPr>
        <p:spPr/>
        <p:txBody>
          <a:bodyPr>
            <a:normAutofit/>
          </a:bodyPr>
          <a:lstStyle/>
          <a:p>
            <a:r>
              <a:rPr lang="zh-CN" altLang="en-US" dirty="0"/>
              <a:t>表示一条指令的机器字，称为</a:t>
            </a:r>
            <a:r>
              <a:rPr lang="zh-CN" altLang="en-US" b="1" dirty="0"/>
              <a:t>指令字</a:t>
            </a:r>
            <a:r>
              <a:rPr lang="zh-CN" altLang="en-US" dirty="0"/>
              <a:t>，简称</a:t>
            </a:r>
            <a:r>
              <a:rPr lang="zh-CN" altLang="en-US" b="1" dirty="0"/>
              <a:t>指令</a:t>
            </a:r>
          </a:p>
          <a:p>
            <a:r>
              <a:rPr lang="zh-CN" altLang="en-US" b="1" dirty="0"/>
              <a:t>指令格式</a:t>
            </a:r>
            <a:r>
              <a:rPr lang="zh-CN" altLang="en-US" dirty="0"/>
              <a:t>：用二进制代码表示指令的结构形式</a:t>
            </a:r>
            <a:endParaRPr lang="en-US" altLang="zh-CN" dirty="0"/>
          </a:p>
          <a:p>
            <a:pPr lvl="1"/>
            <a:r>
              <a:rPr lang="zh-CN" altLang="en-US" sz="2400" dirty="0"/>
              <a:t>指令要求计算机处理什么数据？</a:t>
            </a:r>
            <a:endParaRPr lang="en-US" altLang="zh-CN" sz="2400" dirty="0"/>
          </a:p>
          <a:p>
            <a:pPr lvl="1"/>
            <a:r>
              <a:rPr lang="zh-CN" altLang="en-US" sz="2400" dirty="0"/>
              <a:t>指令要求计算机对数据做什么处理？</a:t>
            </a:r>
            <a:endParaRPr lang="en-US" altLang="zh-CN" sz="2400" dirty="0"/>
          </a:p>
          <a:p>
            <a:pPr lvl="1"/>
            <a:r>
              <a:rPr lang="zh-CN" altLang="en-US" sz="2400" dirty="0"/>
              <a:t>计算机怎样才能得到要处理的数据</a:t>
            </a:r>
            <a:r>
              <a:rPr lang="zh-CN" altLang="en-US" sz="2200" dirty="0"/>
              <a:t>？</a:t>
            </a:r>
          </a:p>
        </p:txBody>
      </p:sp>
      <p:sp>
        <p:nvSpPr>
          <p:cNvPr id="9" name="自选图形 7"/>
          <p:cNvSpPr>
            <a:spLocks noChangeArrowheads="1"/>
          </p:cNvSpPr>
          <p:nvPr/>
        </p:nvSpPr>
        <p:spPr bwMode="auto">
          <a:xfrm flipH="1">
            <a:off x="1071105" y="4587246"/>
            <a:ext cx="2400828" cy="752475"/>
          </a:xfrm>
          <a:prstGeom prst="wedgeRoundRectCallout">
            <a:avLst>
              <a:gd name="adj1" fmla="val 6665"/>
              <a:gd name="adj2" fmla="val -111177"/>
              <a:gd name="adj3" fmla="val 16667"/>
            </a:avLst>
          </a:prstGeom>
          <a:solidFill>
            <a:srgbClr val="FFCC29"/>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zh-CN" altLang="en-US" sz="2000" kern="0" dirty="0">
                <a:solidFill>
                  <a:srgbClr val="000000"/>
                </a:solidFill>
                <a:effectLst>
                  <a:outerShdw blurRad="38100" dist="38100" dir="2700000" algn="tl">
                    <a:srgbClr val="FFFFFF"/>
                  </a:outerShdw>
                </a:effectLst>
                <a:latin typeface="+mj-ea"/>
                <a:ea typeface="+mj-ea"/>
              </a:rPr>
              <a:t>指令的寻址方式需要解决的问题</a:t>
            </a:r>
          </a:p>
        </p:txBody>
      </p:sp>
      <p:sp>
        <p:nvSpPr>
          <p:cNvPr id="10" name="自选图形 8"/>
          <p:cNvSpPr>
            <a:spLocks noChangeArrowheads="1"/>
          </p:cNvSpPr>
          <p:nvPr/>
        </p:nvSpPr>
        <p:spPr bwMode="auto">
          <a:xfrm flipH="1">
            <a:off x="7462838" y="2264028"/>
            <a:ext cx="2311995" cy="814711"/>
          </a:xfrm>
          <a:prstGeom prst="wedgeRoundRectCallout">
            <a:avLst>
              <a:gd name="adj1" fmla="val 118999"/>
              <a:gd name="adj2" fmla="val -1447"/>
              <a:gd name="adj3" fmla="val 16667"/>
            </a:avLst>
          </a:prstGeom>
          <a:solidFill>
            <a:srgbClr val="FFCC29"/>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zh-CN" altLang="en-US" sz="2000" kern="0" dirty="0">
                <a:solidFill>
                  <a:srgbClr val="000000"/>
                </a:solidFill>
                <a:effectLst>
                  <a:outerShdw blurRad="38100" dist="38100" dir="2700000" algn="tl">
                    <a:srgbClr val="FFFFFF"/>
                  </a:outerShdw>
                </a:effectLst>
                <a:latin typeface="+mn-ea"/>
              </a:rPr>
              <a:t>指令的操作数需要解决的问题</a:t>
            </a:r>
          </a:p>
        </p:txBody>
      </p:sp>
      <p:sp>
        <p:nvSpPr>
          <p:cNvPr id="11" name="自选图形 9"/>
          <p:cNvSpPr>
            <a:spLocks noChangeArrowheads="1"/>
          </p:cNvSpPr>
          <p:nvPr/>
        </p:nvSpPr>
        <p:spPr bwMode="auto">
          <a:xfrm flipH="1">
            <a:off x="6419871" y="3785425"/>
            <a:ext cx="2551389" cy="778658"/>
          </a:xfrm>
          <a:prstGeom prst="wedgeRoundRectCallout">
            <a:avLst>
              <a:gd name="adj1" fmla="val 63844"/>
              <a:gd name="adj2" fmla="val -109741"/>
              <a:gd name="adj3" fmla="val 16667"/>
            </a:avLst>
          </a:prstGeom>
          <a:solidFill>
            <a:srgbClr val="FFCC29"/>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zh-CN" altLang="en-US" sz="2000" kern="0" dirty="0">
                <a:solidFill>
                  <a:srgbClr val="000000"/>
                </a:solidFill>
                <a:effectLst>
                  <a:outerShdw blurRad="38100" dist="38100" dir="2700000" algn="tl">
                    <a:srgbClr val="FFFFFF"/>
                  </a:outerShdw>
                </a:effectLst>
                <a:latin typeface="+mn-ea"/>
              </a:rPr>
              <a:t>指令的操作码需要解决的问题</a:t>
            </a:r>
          </a:p>
        </p:txBody>
      </p:sp>
      <p:grpSp>
        <p:nvGrpSpPr>
          <p:cNvPr id="6" name="组合 5"/>
          <p:cNvGrpSpPr/>
          <p:nvPr/>
        </p:nvGrpSpPr>
        <p:grpSpPr>
          <a:xfrm>
            <a:off x="3830638" y="5195664"/>
            <a:ext cx="6181560" cy="987337"/>
            <a:chOff x="3830638" y="5195664"/>
            <a:chExt cx="6181560" cy="987337"/>
          </a:xfrm>
        </p:grpSpPr>
        <p:grpSp>
          <p:nvGrpSpPr>
            <p:cNvPr id="5" name="Group 5"/>
            <p:cNvGrpSpPr>
              <a:grpSpLocks/>
            </p:cNvGrpSpPr>
            <p:nvPr/>
          </p:nvGrpSpPr>
          <p:grpSpPr bwMode="auto">
            <a:xfrm>
              <a:off x="3830638" y="5195664"/>
              <a:ext cx="6181552" cy="590550"/>
              <a:chOff x="1367" y="1244"/>
              <a:chExt cx="2942" cy="245"/>
            </a:xfrm>
            <a:effectLst>
              <a:outerShdw blurRad="50800" dist="38100" dir="5400000" algn="t" rotWithShape="0">
                <a:prstClr val="black">
                  <a:alpha val="40000"/>
                </a:prstClr>
              </a:outerShdw>
            </a:effectLst>
          </p:grpSpPr>
          <p:sp>
            <p:nvSpPr>
              <p:cNvPr id="7" name="Rectangle 6"/>
              <p:cNvSpPr>
                <a:spLocks noChangeArrowheads="1"/>
              </p:cNvSpPr>
              <p:nvPr/>
            </p:nvSpPr>
            <p:spPr bwMode="auto">
              <a:xfrm>
                <a:off x="1367" y="1244"/>
                <a:ext cx="847" cy="245"/>
              </a:xfrm>
              <a:prstGeom prst="rect">
                <a:avLst/>
              </a:prstGeom>
              <a:solidFill>
                <a:srgbClr val="CCFF66"/>
              </a:solidFill>
              <a:ln w="28575" algn="ctr">
                <a:solidFill>
                  <a:schemeClr val="tx1"/>
                </a:solidFill>
                <a:miter lim="800000"/>
                <a:headEnd/>
                <a:tailEnd/>
              </a:ln>
            </p:spPr>
            <p:txBody>
              <a:bodyPr wrap="none" anchor="ctr"/>
              <a:lstStyle/>
              <a:p>
                <a:pPr algn="ctr" fontAlgn="base">
                  <a:spcBef>
                    <a:spcPct val="0"/>
                  </a:spcBef>
                  <a:spcAft>
                    <a:spcPct val="0"/>
                  </a:spcAft>
                </a:pPr>
                <a:r>
                  <a:rPr kumimoji="1" lang="zh-CN" altLang="en-US" b="1" dirty="0">
                    <a:latin typeface="微软雅黑" panose="020B0503020204020204" pitchFamily="34" charset="-122"/>
                    <a:ea typeface="微软雅黑" panose="020B0503020204020204" pitchFamily="34" charset="-122"/>
                  </a:rPr>
                  <a:t>操作码字段</a:t>
                </a:r>
              </a:p>
            </p:txBody>
          </p:sp>
          <p:sp>
            <p:nvSpPr>
              <p:cNvPr id="8" name="Rectangle 7"/>
              <p:cNvSpPr>
                <a:spLocks noChangeArrowheads="1"/>
              </p:cNvSpPr>
              <p:nvPr/>
            </p:nvSpPr>
            <p:spPr bwMode="auto">
              <a:xfrm>
                <a:off x="2843" y="1244"/>
                <a:ext cx="1466" cy="245"/>
              </a:xfrm>
              <a:prstGeom prst="rect">
                <a:avLst/>
              </a:prstGeom>
              <a:solidFill>
                <a:srgbClr val="00B0F0"/>
              </a:solidFill>
              <a:ln w="28575" algn="ctr">
                <a:solidFill>
                  <a:schemeClr val="tx1"/>
                </a:solidFill>
                <a:miter lim="800000"/>
                <a:headEnd/>
                <a:tailEnd/>
              </a:ln>
            </p:spPr>
            <p:txBody>
              <a:bodyPr anchor="ctr"/>
              <a:lstStyle/>
              <a:p>
                <a:pPr algn="ctr" fontAlgn="base">
                  <a:spcBef>
                    <a:spcPct val="0"/>
                  </a:spcBef>
                  <a:spcAft>
                    <a:spcPct val="0"/>
                  </a:spcAft>
                </a:pPr>
                <a:r>
                  <a:rPr kumimoji="1" lang="zh-CN" altLang="en-US" b="1">
                    <a:latin typeface="微软雅黑" panose="020B0503020204020204" pitchFamily="34" charset="-122"/>
                    <a:ea typeface="微软雅黑" panose="020B0503020204020204" pitchFamily="34" charset="-122"/>
                  </a:rPr>
                  <a:t>地址码字段</a:t>
                </a:r>
              </a:p>
            </p:txBody>
          </p:sp>
          <p:sp>
            <p:nvSpPr>
              <p:cNvPr id="12" name="Rectangle 7"/>
              <p:cNvSpPr>
                <a:spLocks noChangeArrowheads="1"/>
              </p:cNvSpPr>
              <p:nvPr/>
            </p:nvSpPr>
            <p:spPr bwMode="auto">
              <a:xfrm>
                <a:off x="2214" y="1244"/>
                <a:ext cx="629" cy="245"/>
              </a:xfrm>
              <a:prstGeom prst="rect">
                <a:avLst/>
              </a:prstGeom>
              <a:solidFill>
                <a:schemeClr val="accent2">
                  <a:lumMod val="60000"/>
                  <a:lumOff val="40000"/>
                </a:schemeClr>
              </a:solidFill>
              <a:ln w="25400" cap="flat" cmpd="sng" algn="ctr">
                <a:solidFill>
                  <a:srgbClr val="080808"/>
                </a:solidFill>
                <a:prstDash val="solid"/>
              </a:ln>
              <a:effectLst/>
            </p:spPr>
            <p:txBody>
              <a:bodyPr rtlCol="0" anchor="ctr"/>
              <a:lstStyle/>
              <a:p>
                <a:pPr algn="ctr" fontAlgn="base">
                  <a:spcBef>
                    <a:spcPct val="0"/>
                  </a:spcBef>
                  <a:spcAft>
                    <a:spcPct val="0"/>
                  </a:spcAft>
                </a:pPr>
                <a:r>
                  <a:rPr lang="zh-CN" altLang="en-US" b="1" kern="0" dirty="0">
                    <a:latin typeface="微软雅黑"/>
                    <a:ea typeface="微软雅黑"/>
                  </a:rPr>
                  <a:t>寻址方式</a:t>
                </a:r>
              </a:p>
            </p:txBody>
          </p:sp>
        </p:grpSp>
        <p:cxnSp>
          <p:nvCxnSpPr>
            <p:cNvPr id="3" name="直接连接符 2"/>
            <p:cNvCxnSpPr/>
            <p:nvPr/>
          </p:nvCxnSpPr>
          <p:spPr>
            <a:xfrm>
              <a:off x="5610303" y="5786214"/>
              <a:ext cx="0" cy="3533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012190" y="5786214"/>
              <a:ext cx="0" cy="3533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5491624" y="5813669"/>
              <a:ext cx="4520574" cy="369332"/>
              <a:chOff x="5201783" y="2401813"/>
              <a:chExt cx="2230096" cy="369332"/>
            </a:xfrm>
          </p:grpSpPr>
          <p:sp>
            <p:nvSpPr>
              <p:cNvPr id="16" name="Rectangle 13"/>
              <p:cNvSpPr>
                <a:spLocks noChangeArrowheads="1"/>
              </p:cNvSpPr>
              <p:nvPr/>
            </p:nvSpPr>
            <p:spPr bwMode="auto">
              <a:xfrm>
                <a:off x="5201783" y="2401813"/>
                <a:ext cx="1488795" cy="369332"/>
              </a:xfrm>
              <a:prstGeom prst="rect">
                <a:avLst/>
              </a:prstGeom>
              <a:noFill/>
              <a:ln w="9525">
                <a:noFill/>
                <a:miter lim="800000"/>
                <a:headEnd/>
                <a:tailEnd/>
              </a:ln>
              <a:effectLst/>
            </p:spPr>
            <p:txBody>
              <a:bodyPr wrap="square">
                <a:spAutoFit/>
              </a:bodyPr>
              <a:lstStyle/>
              <a:p>
                <a:pPr algn="r" fontAlgn="base">
                  <a:spcBef>
                    <a:spcPct val="20000"/>
                  </a:spcBef>
                  <a:spcAft>
                    <a:spcPct val="0"/>
                  </a:spcAft>
                  <a:buClr>
                    <a:srgbClr val="FFCC00"/>
                  </a:buClr>
                  <a:buSzPct val="70000"/>
                  <a:defRPr/>
                </a:pPr>
                <a:r>
                  <a:rPr lang="zh-CN" altLang="en-US" b="1" dirty="0">
                    <a:solidFill>
                      <a:srgbClr val="0000FF"/>
                    </a:solidFill>
                    <a:latin typeface="微软雅黑" pitchFamily="34" charset="-122"/>
                    <a:ea typeface="微软雅黑" pitchFamily="34" charset="-122"/>
                  </a:rPr>
                  <a:t>操作数字段</a:t>
                </a:r>
                <a:endParaRPr lang="zh-CN" altLang="en-US" b="1" dirty="0">
                  <a:solidFill>
                    <a:srgbClr val="0000FF"/>
                  </a:solidFill>
                  <a:effectLst>
                    <a:outerShdw blurRad="38100" dist="38100" dir="2700000" algn="tl">
                      <a:srgbClr val="C0C0C0"/>
                    </a:outerShdw>
                  </a:effectLst>
                  <a:latin typeface="微软雅黑" pitchFamily="34" charset="-122"/>
                  <a:ea typeface="微软雅黑" pitchFamily="34" charset="-122"/>
                </a:endParaRPr>
              </a:p>
            </p:txBody>
          </p:sp>
          <p:grpSp>
            <p:nvGrpSpPr>
              <p:cNvPr id="17" name="Group 62"/>
              <p:cNvGrpSpPr>
                <a:grpSpLocks/>
              </p:cNvGrpSpPr>
              <p:nvPr/>
            </p:nvGrpSpPr>
            <p:grpSpPr bwMode="auto">
              <a:xfrm>
                <a:off x="5260333" y="2575286"/>
                <a:ext cx="2171546" cy="15131"/>
                <a:chOff x="816" y="-12635"/>
                <a:chExt cx="4445" cy="15131"/>
              </a:xfrm>
            </p:grpSpPr>
            <p:sp>
              <p:nvSpPr>
                <p:cNvPr id="18" name="Line 63"/>
                <p:cNvSpPr>
                  <a:spLocks noChangeShapeType="1"/>
                </p:cNvSpPr>
                <p:nvPr/>
              </p:nvSpPr>
              <p:spPr bwMode="auto">
                <a:xfrm>
                  <a:off x="3998" y="-12635"/>
                  <a:ext cx="1263"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9" name="Line 64"/>
                <p:cNvSpPr>
                  <a:spLocks noChangeShapeType="1"/>
                </p:cNvSpPr>
                <p:nvPr/>
              </p:nvSpPr>
              <p:spPr bwMode="auto">
                <a:xfrm flipH="1">
                  <a:off x="816" y="2496"/>
                  <a:ext cx="1448" cy="0"/>
                </a:xfrm>
                <a:prstGeom prst="line">
                  <a:avLst/>
                </a:prstGeom>
                <a:noFill/>
                <a:ln w="19050">
                  <a:solidFill>
                    <a:schemeClr val="tx1"/>
                  </a:solidFill>
                  <a:round/>
                  <a:headEnd/>
                  <a:tailEnd type="triangle" w="med" len="med"/>
                </a:ln>
              </p:spPr>
              <p:txBody>
                <a:bodyPr/>
                <a:lstStyle/>
                <a:p>
                  <a:endParaRPr lang="zh-CN" altLang="en-US">
                    <a:latin typeface="+mn-ea"/>
                  </a:endParaRPr>
                </a:p>
              </p:txBody>
            </p:sp>
          </p:grpSp>
        </p:grpSp>
      </p:grpSp>
    </p:spTree>
    <p:extLst>
      <p:ext uri="{BB962C8B-B14F-4D97-AF65-F5344CB8AC3E}">
        <p14:creationId xmlns:p14="http://schemas.microsoft.com/office/powerpoint/2010/main" val="234805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animEffect transition="in" filter="wipe(left)">
                                      <p:cBhvr>
                                        <p:cTn id="7" dur="500"/>
                                        <p:tgtEl>
                                          <p:spTgt spid="61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8">
                                            <p:txEl>
                                              <p:pRg st="1" end="1"/>
                                            </p:txEl>
                                          </p:spTgt>
                                        </p:tgtEl>
                                        <p:attrNameLst>
                                          <p:attrName>style.visibility</p:attrName>
                                        </p:attrNameLst>
                                      </p:cBhvr>
                                      <p:to>
                                        <p:strVal val="visible"/>
                                      </p:to>
                                    </p:set>
                                    <p:animEffect transition="in" filter="wipe(left)">
                                      <p:cBhvr>
                                        <p:cTn id="12" dur="500"/>
                                        <p:tgtEl>
                                          <p:spTgt spid="61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48">
                                            <p:txEl>
                                              <p:pRg st="2" end="2"/>
                                            </p:txEl>
                                          </p:spTgt>
                                        </p:tgtEl>
                                        <p:attrNameLst>
                                          <p:attrName>style.visibility</p:attrName>
                                        </p:attrNameLst>
                                      </p:cBhvr>
                                      <p:to>
                                        <p:strVal val="visible"/>
                                      </p:to>
                                    </p:set>
                                    <p:animEffect transition="in" filter="wipe(left)">
                                      <p:cBhvr>
                                        <p:cTn id="17" dur="500"/>
                                        <p:tgtEl>
                                          <p:spTgt spid="61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48">
                                            <p:txEl>
                                              <p:pRg st="3" end="3"/>
                                            </p:txEl>
                                          </p:spTgt>
                                        </p:tgtEl>
                                        <p:attrNameLst>
                                          <p:attrName>style.visibility</p:attrName>
                                        </p:attrNameLst>
                                      </p:cBhvr>
                                      <p:to>
                                        <p:strVal val="visible"/>
                                      </p:to>
                                    </p:set>
                                    <p:animEffect transition="in" filter="wipe(left)">
                                      <p:cBhvr>
                                        <p:cTn id="27" dur="500"/>
                                        <p:tgtEl>
                                          <p:spTgt spid="614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148">
                                            <p:txEl>
                                              <p:pRg st="4" end="4"/>
                                            </p:txEl>
                                          </p:spTgt>
                                        </p:tgtEl>
                                        <p:attrNameLst>
                                          <p:attrName>style.visibility</p:attrName>
                                        </p:attrNameLst>
                                      </p:cBhvr>
                                      <p:to>
                                        <p:strVal val="visible"/>
                                      </p:to>
                                    </p:set>
                                    <p:animEffect transition="in" filter="wipe(left)">
                                      <p:cBhvr>
                                        <p:cTn id="37" dur="500"/>
                                        <p:tgtEl>
                                          <p:spTgt spid="614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uiExpand="1" build="p"/>
      <p:bldP spid="9" grpId="0" animBg="1" autoUpdateAnimBg="0"/>
      <p:bldP spid="10" grpId="0" uiExpand="1" animBg="1"/>
      <p:bldP spid="11" grpId="0" uiExpand="1"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4"/>
          <p:cNvSpPr>
            <a:spLocks noGrp="1" noChangeArrowheads="1"/>
          </p:cNvSpPr>
          <p:nvPr>
            <p:ph type="title"/>
          </p:nvPr>
        </p:nvSpPr>
        <p:spPr/>
        <p:txBody>
          <a:bodyPr/>
          <a:lstStyle/>
          <a:p>
            <a:pPr eaLnBrk="1" hangingPunct="1"/>
            <a:r>
              <a:rPr lang="zh-CN" altLang="en-US" dirty="0"/>
              <a:t>操作码</a:t>
            </a:r>
            <a:r>
              <a:rPr lang="en-US" altLang="zh-CN" dirty="0"/>
              <a:t>(OP)</a:t>
            </a:r>
            <a:r>
              <a:rPr lang="zh-CN" altLang="en-US" dirty="0"/>
              <a:t>与地址码</a:t>
            </a:r>
            <a:r>
              <a:rPr lang="en-US" altLang="zh-CN" dirty="0"/>
              <a:t>(AC)</a:t>
            </a:r>
          </a:p>
        </p:txBody>
      </p:sp>
      <p:sp>
        <p:nvSpPr>
          <p:cNvPr id="1463302" name="Rectangle 6"/>
          <p:cNvSpPr>
            <a:spLocks noGrp="1" noChangeArrowheads="1"/>
          </p:cNvSpPr>
          <p:nvPr>
            <p:ph idx="1"/>
          </p:nvPr>
        </p:nvSpPr>
        <p:spPr>
          <a:xfrm>
            <a:off x="487823" y="2388637"/>
            <a:ext cx="10951508" cy="4379595"/>
          </a:xfrm>
        </p:spPr>
        <p:txBody>
          <a:bodyPr>
            <a:normAutofit/>
          </a:bodyPr>
          <a:lstStyle/>
          <a:p>
            <a:pPr eaLnBrk="1" hangingPunct="1">
              <a:defRPr/>
            </a:pPr>
            <a:r>
              <a:rPr lang="zh-CN" altLang="en-US" b="1" dirty="0"/>
              <a:t>操作码字段</a:t>
            </a:r>
            <a:r>
              <a:rPr lang="zh-CN" altLang="en-US" dirty="0"/>
              <a:t>长度决定指令系统规模 </a:t>
            </a:r>
            <a:endParaRPr lang="en-US" altLang="zh-CN" dirty="0"/>
          </a:p>
          <a:p>
            <a:pPr lvl="1">
              <a:defRPr/>
            </a:pPr>
            <a:r>
              <a:rPr lang="zh-CN" altLang="en-US" dirty="0"/>
              <a:t>每条指令对应一个操作码</a:t>
            </a:r>
          </a:p>
          <a:p>
            <a:pPr lvl="1">
              <a:defRPr/>
            </a:pPr>
            <a:r>
              <a:rPr lang="zh-CN" altLang="en-US" b="1" dirty="0"/>
              <a:t>定长操作码  </a:t>
            </a:r>
            <a:r>
              <a:rPr lang="en-US" altLang="zh-CN" dirty="0" err="1">
                <a:solidFill>
                  <a:srgbClr val="0000FF"/>
                </a:solidFill>
              </a:rPr>
              <a:t>Length</a:t>
            </a:r>
            <a:r>
              <a:rPr lang="en-US" altLang="zh-CN" baseline="-25000" dirty="0" err="1">
                <a:solidFill>
                  <a:srgbClr val="0000FF"/>
                </a:solidFill>
              </a:rPr>
              <a:t>OP</a:t>
            </a:r>
            <a:r>
              <a:rPr lang="en-US" altLang="zh-CN" baseline="-25000" dirty="0">
                <a:solidFill>
                  <a:srgbClr val="0000FF"/>
                </a:solidFill>
              </a:rPr>
              <a:t> </a:t>
            </a:r>
            <a:r>
              <a:rPr lang="en-US" altLang="zh-CN" dirty="0">
                <a:solidFill>
                  <a:srgbClr val="0000FF"/>
                </a:solidFill>
              </a:rPr>
              <a:t>= </a:t>
            </a:r>
            <a:r>
              <a:rPr lang="zh-CN" altLang="en-US" dirty="0">
                <a:solidFill>
                  <a:srgbClr val="0000FF"/>
                </a:solidFill>
              </a:rPr>
              <a:t>⌈</a:t>
            </a:r>
            <a:r>
              <a:rPr lang="en-US" altLang="zh-CN" b="1" dirty="0">
                <a:solidFill>
                  <a:srgbClr val="0000FF"/>
                </a:solidFill>
                <a:latin typeface="华文楷体" panose="02010600040101010101" pitchFamily="2" charset="-122"/>
                <a:ea typeface="华文楷体" panose="02010600040101010101" pitchFamily="2" charset="-122"/>
              </a:rPr>
              <a:t>log</a:t>
            </a:r>
            <a:r>
              <a:rPr lang="en-US" altLang="zh-CN" b="1" baseline="-50000" dirty="0">
                <a:solidFill>
                  <a:srgbClr val="0000FF"/>
                </a:solidFill>
                <a:latin typeface="华文楷体" panose="02010600040101010101" pitchFamily="2" charset="-122"/>
                <a:ea typeface="华文楷体" panose="02010600040101010101" pitchFamily="2" charset="-122"/>
              </a:rPr>
              <a:t>2</a:t>
            </a:r>
            <a:r>
              <a:rPr lang="en-US" altLang="zh-CN" b="1" dirty="0">
                <a:solidFill>
                  <a:srgbClr val="0000FF"/>
                </a:solidFill>
                <a:latin typeface="华文楷体" panose="02010600040101010101" pitchFamily="2" charset="-122"/>
                <a:ea typeface="华文楷体" panose="02010600040101010101" pitchFamily="2" charset="-122"/>
              </a:rPr>
              <a:t>n</a:t>
            </a:r>
            <a:r>
              <a:rPr lang="en-US" altLang="zh-CN" dirty="0">
                <a:solidFill>
                  <a:srgbClr val="0000FF"/>
                </a:solidFill>
              </a:rPr>
              <a:t>⌉</a:t>
            </a:r>
            <a:endParaRPr lang="zh-CN" altLang="en-US" sz="2400" b="1" kern="1200" dirty="0">
              <a:solidFill>
                <a:srgbClr val="0000FF"/>
              </a:solidFill>
              <a:latin typeface="华文楷体" panose="02010600040101010101" pitchFamily="2" charset="-122"/>
              <a:ea typeface="华文楷体" panose="02010600040101010101" pitchFamily="2" charset="-122"/>
            </a:endParaRPr>
          </a:p>
          <a:p>
            <a:pPr lvl="1" eaLnBrk="1" hangingPunct="1">
              <a:defRPr/>
            </a:pPr>
            <a:r>
              <a:rPr lang="zh-CN" altLang="en-US" b="1" dirty="0"/>
              <a:t>变长操作码  </a:t>
            </a:r>
            <a:r>
              <a:rPr lang="zh-CN" altLang="en-US" dirty="0">
                <a:solidFill>
                  <a:schemeClr val="accent2"/>
                </a:solidFill>
              </a:rPr>
              <a:t>操作码向不用的地址码字段扩展</a:t>
            </a:r>
            <a:endParaRPr lang="en-US" altLang="zh-CN" dirty="0">
              <a:solidFill>
                <a:schemeClr val="accent2"/>
              </a:solidFill>
            </a:endParaRPr>
          </a:p>
          <a:p>
            <a:pPr>
              <a:defRPr/>
            </a:pPr>
            <a:r>
              <a:rPr lang="zh-CN" altLang="en-US" b="1" dirty="0"/>
              <a:t>操作数字段</a:t>
            </a:r>
            <a:r>
              <a:rPr lang="zh-CN" altLang="en-US" dirty="0"/>
              <a:t>可能有多个</a:t>
            </a:r>
            <a:endParaRPr lang="en-US" altLang="zh-CN" dirty="0">
              <a:effectLst>
                <a:outerShdw blurRad="38100" dist="38100" dir="2700000" algn="tl">
                  <a:srgbClr val="C0C0C0"/>
                </a:outerShdw>
              </a:effectLst>
              <a:latin typeface="华文新魏" pitchFamily="2" charset="-122"/>
            </a:endParaRPr>
          </a:p>
          <a:p>
            <a:pPr lvl="1">
              <a:defRPr/>
            </a:pPr>
            <a:r>
              <a:rPr lang="zh-CN" altLang="en-US" b="1" dirty="0"/>
              <a:t>寻址方式字段  </a:t>
            </a:r>
            <a:r>
              <a:rPr lang="zh-CN" altLang="en-US" dirty="0"/>
              <a:t>长度与寻址方式种类有关，也可能隐含在操作码字段</a:t>
            </a:r>
          </a:p>
          <a:p>
            <a:pPr lvl="1">
              <a:defRPr/>
            </a:pPr>
            <a:r>
              <a:rPr lang="zh-CN" altLang="en-US" b="1" dirty="0"/>
              <a:t>地址码字段     </a:t>
            </a:r>
            <a:r>
              <a:rPr lang="zh-CN" altLang="en-US" dirty="0"/>
              <a:t>作用及影响、长度和寻址方式有关</a:t>
            </a:r>
          </a:p>
          <a:p>
            <a:pPr marL="0" indent="0" eaLnBrk="1" hangingPunct="1">
              <a:lnSpc>
                <a:spcPct val="135000"/>
              </a:lnSpc>
              <a:buNone/>
              <a:defRPr/>
            </a:pPr>
            <a:endParaRPr lang="zh-CN" altLang="en-US" sz="2600" dirty="0"/>
          </a:p>
        </p:txBody>
      </p:sp>
      <p:grpSp>
        <p:nvGrpSpPr>
          <p:cNvPr id="14" name="组合 13"/>
          <p:cNvGrpSpPr/>
          <p:nvPr/>
        </p:nvGrpSpPr>
        <p:grpSpPr>
          <a:xfrm>
            <a:off x="3280132" y="1236250"/>
            <a:ext cx="6181552" cy="878860"/>
            <a:chOff x="3830638" y="5195664"/>
            <a:chExt cx="6181552" cy="1049386"/>
          </a:xfrm>
        </p:grpSpPr>
        <p:grpSp>
          <p:nvGrpSpPr>
            <p:cNvPr id="15" name="Group 5"/>
            <p:cNvGrpSpPr>
              <a:grpSpLocks/>
            </p:cNvGrpSpPr>
            <p:nvPr/>
          </p:nvGrpSpPr>
          <p:grpSpPr bwMode="auto">
            <a:xfrm>
              <a:off x="3830638" y="5195664"/>
              <a:ext cx="6181552" cy="590550"/>
              <a:chOff x="1367" y="1244"/>
              <a:chExt cx="2942" cy="245"/>
            </a:xfrm>
            <a:effectLst>
              <a:outerShdw blurRad="50800" dist="38100" dir="5400000" algn="t" rotWithShape="0">
                <a:prstClr val="black">
                  <a:alpha val="40000"/>
                </a:prstClr>
              </a:outerShdw>
            </a:effectLst>
          </p:grpSpPr>
          <p:sp>
            <p:nvSpPr>
              <p:cNvPr id="23" name="Rectangle 6"/>
              <p:cNvSpPr>
                <a:spLocks noChangeArrowheads="1"/>
              </p:cNvSpPr>
              <p:nvPr/>
            </p:nvSpPr>
            <p:spPr bwMode="auto">
              <a:xfrm>
                <a:off x="1367" y="1244"/>
                <a:ext cx="847" cy="245"/>
              </a:xfrm>
              <a:prstGeom prst="rect">
                <a:avLst/>
              </a:prstGeom>
              <a:solidFill>
                <a:srgbClr val="CCFF66"/>
              </a:solidFill>
              <a:ln w="28575" algn="ctr">
                <a:solidFill>
                  <a:schemeClr val="tx1"/>
                </a:solidFill>
                <a:miter lim="800000"/>
                <a:headEnd/>
                <a:tailEnd/>
              </a:ln>
            </p:spPr>
            <p:txBody>
              <a:bodyPr wrap="none" anchor="ctr"/>
              <a:lstStyle/>
              <a:p>
                <a:pPr algn="ctr" fontAlgn="base">
                  <a:spcBef>
                    <a:spcPct val="0"/>
                  </a:spcBef>
                  <a:spcAft>
                    <a:spcPct val="0"/>
                  </a:spcAft>
                </a:pPr>
                <a:r>
                  <a:rPr kumimoji="1" lang="zh-CN" altLang="en-US" b="1" dirty="0">
                    <a:latin typeface="微软雅黑" panose="020B0503020204020204" pitchFamily="34" charset="-122"/>
                    <a:ea typeface="微软雅黑" panose="020B0503020204020204" pitchFamily="34" charset="-122"/>
                  </a:rPr>
                  <a:t>操作码字段</a:t>
                </a:r>
              </a:p>
            </p:txBody>
          </p:sp>
          <p:sp>
            <p:nvSpPr>
              <p:cNvPr id="24" name="Rectangle 7"/>
              <p:cNvSpPr>
                <a:spLocks noChangeArrowheads="1"/>
              </p:cNvSpPr>
              <p:nvPr/>
            </p:nvSpPr>
            <p:spPr bwMode="auto">
              <a:xfrm>
                <a:off x="2843" y="1244"/>
                <a:ext cx="1466" cy="245"/>
              </a:xfrm>
              <a:prstGeom prst="rect">
                <a:avLst/>
              </a:prstGeom>
              <a:solidFill>
                <a:srgbClr val="00B0F0"/>
              </a:solidFill>
              <a:ln w="28575" algn="ctr">
                <a:solidFill>
                  <a:schemeClr val="tx1"/>
                </a:solidFill>
                <a:miter lim="800000"/>
                <a:headEnd/>
                <a:tailEnd/>
              </a:ln>
            </p:spPr>
            <p:txBody>
              <a:bodyPr anchor="ctr"/>
              <a:lstStyle/>
              <a:p>
                <a:pPr algn="ctr" fontAlgn="base">
                  <a:spcBef>
                    <a:spcPct val="0"/>
                  </a:spcBef>
                  <a:spcAft>
                    <a:spcPct val="0"/>
                  </a:spcAft>
                </a:pPr>
                <a:r>
                  <a:rPr kumimoji="1" lang="zh-CN" altLang="en-US" b="1">
                    <a:latin typeface="微软雅黑" panose="020B0503020204020204" pitchFamily="34" charset="-122"/>
                    <a:ea typeface="微软雅黑" panose="020B0503020204020204" pitchFamily="34" charset="-122"/>
                  </a:rPr>
                  <a:t>地址码字段</a:t>
                </a:r>
              </a:p>
            </p:txBody>
          </p:sp>
          <p:sp>
            <p:nvSpPr>
              <p:cNvPr id="25" name="Rectangle 7"/>
              <p:cNvSpPr>
                <a:spLocks noChangeArrowheads="1"/>
              </p:cNvSpPr>
              <p:nvPr/>
            </p:nvSpPr>
            <p:spPr bwMode="auto">
              <a:xfrm>
                <a:off x="2214" y="1244"/>
                <a:ext cx="629" cy="245"/>
              </a:xfrm>
              <a:prstGeom prst="rect">
                <a:avLst/>
              </a:prstGeom>
              <a:solidFill>
                <a:schemeClr val="accent2">
                  <a:lumMod val="60000"/>
                  <a:lumOff val="40000"/>
                </a:schemeClr>
              </a:solidFill>
              <a:ln w="25400" cap="flat" cmpd="sng" algn="ctr">
                <a:solidFill>
                  <a:srgbClr val="080808"/>
                </a:solidFill>
                <a:prstDash val="solid"/>
              </a:ln>
              <a:effectLst/>
            </p:spPr>
            <p:txBody>
              <a:bodyPr rtlCol="0" anchor="ctr"/>
              <a:lstStyle/>
              <a:p>
                <a:pPr algn="ctr" fontAlgn="base">
                  <a:spcBef>
                    <a:spcPct val="0"/>
                  </a:spcBef>
                  <a:spcAft>
                    <a:spcPct val="0"/>
                  </a:spcAft>
                </a:pPr>
                <a:r>
                  <a:rPr lang="zh-CN" altLang="en-US" b="1" kern="0" dirty="0">
                    <a:latin typeface="微软雅黑"/>
                    <a:ea typeface="微软雅黑"/>
                  </a:rPr>
                  <a:t>寻址方式</a:t>
                </a:r>
              </a:p>
            </p:txBody>
          </p:sp>
        </p:grpSp>
        <p:cxnSp>
          <p:nvCxnSpPr>
            <p:cNvPr id="16" name="直接连接符 15"/>
            <p:cNvCxnSpPr/>
            <p:nvPr/>
          </p:nvCxnSpPr>
          <p:spPr>
            <a:xfrm>
              <a:off x="5610303" y="5786214"/>
              <a:ext cx="0" cy="3533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0012190" y="5786214"/>
              <a:ext cx="0" cy="3533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5610304" y="5804056"/>
              <a:ext cx="4401886" cy="440994"/>
              <a:chOff x="5260333" y="2392200"/>
              <a:chExt cx="2171546" cy="440994"/>
            </a:xfrm>
          </p:grpSpPr>
          <p:sp>
            <p:nvSpPr>
              <p:cNvPr id="19" name="Rectangle 13"/>
              <p:cNvSpPr>
                <a:spLocks noChangeArrowheads="1"/>
              </p:cNvSpPr>
              <p:nvPr/>
            </p:nvSpPr>
            <p:spPr bwMode="auto">
              <a:xfrm>
                <a:off x="5404948" y="2392200"/>
                <a:ext cx="1295400" cy="440994"/>
              </a:xfrm>
              <a:prstGeom prst="rect">
                <a:avLst/>
              </a:prstGeom>
              <a:noFill/>
              <a:ln w="9525">
                <a:noFill/>
                <a:miter lim="800000"/>
                <a:headEnd/>
                <a:tailEnd/>
              </a:ln>
              <a:effectLst/>
            </p:spPr>
            <p:txBody>
              <a:bodyPr>
                <a:spAutoFit/>
              </a:bodyPr>
              <a:lstStyle/>
              <a:p>
                <a:pPr algn="r" fontAlgn="base">
                  <a:spcBef>
                    <a:spcPct val="20000"/>
                  </a:spcBef>
                  <a:spcAft>
                    <a:spcPct val="0"/>
                  </a:spcAft>
                  <a:buClr>
                    <a:srgbClr val="FFCC00"/>
                  </a:buClr>
                  <a:buSzPct val="70000"/>
                  <a:defRPr/>
                </a:pPr>
                <a:r>
                  <a:rPr lang="zh-CN" altLang="en-US" b="1" dirty="0">
                    <a:solidFill>
                      <a:srgbClr val="0000FF"/>
                    </a:solidFill>
                    <a:latin typeface="微软雅黑" pitchFamily="34" charset="-122"/>
                    <a:ea typeface="微软雅黑" pitchFamily="34" charset="-122"/>
                  </a:rPr>
                  <a:t>操作数字段</a:t>
                </a:r>
                <a:endParaRPr lang="zh-CN" altLang="en-US" b="1" dirty="0">
                  <a:solidFill>
                    <a:srgbClr val="0000FF"/>
                  </a:solidFill>
                  <a:effectLst>
                    <a:outerShdw blurRad="38100" dist="38100" dir="2700000" algn="tl">
                      <a:srgbClr val="C0C0C0"/>
                    </a:outerShdw>
                  </a:effectLst>
                  <a:latin typeface="微软雅黑" pitchFamily="34" charset="-122"/>
                  <a:ea typeface="微软雅黑" pitchFamily="34" charset="-122"/>
                </a:endParaRPr>
              </a:p>
            </p:txBody>
          </p:sp>
          <p:grpSp>
            <p:nvGrpSpPr>
              <p:cNvPr id="20" name="Group 62"/>
              <p:cNvGrpSpPr>
                <a:grpSpLocks/>
              </p:cNvGrpSpPr>
              <p:nvPr/>
            </p:nvGrpSpPr>
            <p:grpSpPr bwMode="auto">
              <a:xfrm>
                <a:off x="5260333" y="2575286"/>
                <a:ext cx="2171546" cy="15131"/>
                <a:chOff x="816" y="-12635"/>
                <a:chExt cx="4445" cy="15131"/>
              </a:xfrm>
            </p:grpSpPr>
            <p:sp>
              <p:nvSpPr>
                <p:cNvPr id="21" name="Line 63"/>
                <p:cNvSpPr>
                  <a:spLocks noChangeShapeType="1"/>
                </p:cNvSpPr>
                <p:nvPr/>
              </p:nvSpPr>
              <p:spPr bwMode="auto">
                <a:xfrm>
                  <a:off x="3801" y="-12635"/>
                  <a:ext cx="146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2" name="Line 64"/>
                <p:cNvSpPr>
                  <a:spLocks noChangeShapeType="1"/>
                </p:cNvSpPr>
                <p:nvPr/>
              </p:nvSpPr>
              <p:spPr bwMode="auto">
                <a:xfrm flipH="1">
                  <a:off x="816" y="2496"/>
                  <a:ext cx="1660" cy="0"/>
                </a:xfrm>
                <a:prstGeom prst="line">
                  <a:avLst/>
                </a:prstGeom>
                <a:noFill/>
                <a:ln w="19050">
                  <a:solidFill>
                    <a:schemeClr val="tx1"/>
                  </a:solidFill>
                  <a:round/>
                  <a:headEnd/>
                  <a:tailEnd type="triangle" w="med" len="med"/>
                </a:ln>
              </p:spPr>
              <p:txBody>
                <a:bodyPr/>
                <a:lstStyle/>
                <a:p>
                  <a:endParaRPr lang="zh-CN" altLang="en-US">
                    <a:latin typeface="+mn-ea"/>
                  </a:endParaRPr>
                </a:p>
              </p:txBody>
            </p:sp>
          </p:grpSp>
        </p:grpSp>
      </p:grpSp>
    </p:spTree>
    <p:extLst>
      <p:ext uri="{BB962C8B-B14F-4D97-AF65-F5344CB8AC3E}">
        <p14:creationId xmlns:p14="http://schemas.microsoft.com/office/powerpoint/2010/main" val="177352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63302">
                                            <p:txEl>
                                              <p:pRg st="0" end="0"/>
                                            </p:txEl>
                                          </p:spTgt>
                                        </p:tgtEl>
                                        <p:attrNameLst>
                                          <p:attrName>style.visibility</p:attrName>
                                        </p:attrNameLst>
                                      </p:cBhvr>
                                      <p:to>
                                        <p:strVal val="visible"/>
                                      </p:to>
                                    </p:set>
                                    <p:animEffect transition="in" filter="wipe(down)">
                                      <p:cBhvr>
                                        <p:cTn id="7" dur="500"/>
                                        <p:tgtEl>
                                          <p:spTgt spid="14633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63302">
                                            <p:txEl>
                                              <p:pRg st="1" end="1"/>
                                            </p:txEl>
                                          </p:spTgt>
                                        </p:tgtEl>
                                        <p:attrNameLst>
                                          <p:attrName>style.visibility</p:attrName>
                                        </p:attrNameLst>
                                      </p:cBhvr>
                                      <p:to>
                                        <p:strVal val="visible"/>
                                      </p:to>
                                    </p:set>
                                    <p:animEffect transition="in" filter="wipe(down)">
                                      <p:cBhvr>
                                        <p:cTn id="12" dur="500"/>
                                        <p:tgtEl>
                                          <p:spTgt spid="14633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63302">
                                            <p:txEl>
                                              <p:pRg st="2" end="2"/>
                                            </p:txEl>
                                          </p:spTgt>
                                        </p:tgtEl>
                                        <p:attrNameLst>
                                          <p:attrName>style.visibility</p:attrName>
                                        </p:attrNameLst>
                                      </p:cBhvr>
                                      <p:to>
                                        <p:strVal val="visible"/>
                                      </p:to>
                                    </p:set>
                                    <p:animEffect transition="in" filter="wipe(down)">
                                      <p:cBhvr>
                                        <p:cTn id="17" dur="500"/>
                                        <p:tgtEl>
                                          <p:spTgt spid="14633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63302">
                                            <p:txEl>
                                              <p:pRg st="3" end="3"/>
                                            </p:txEl>
                                          </p:spTgt>
                                        </p:tgtEl>
                                        <p:attrNameLst>
                                          <p:attrName>style.visibility</p:attrName>
                                        </p:attrNameLst>
                                      </p:cBhvr>
                                      <p:to>
                                        <p:strVal val="visible"/>
                                      </p:to>
                                    </p:set>
                                    <p:animEffect transition="in" filter="wipe(down)">
                                      <p:cBhvr>
                                        <p:cTn id="22" dur="500"/>
                                        <p:tgtEl>
                                          <p:spTgt spid="146330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63302">
                                            <p:txEl>
                                              <p:pRg st="4" end="4"/>
                                            </p:txEl>
                                          </p:spTgt>
                                        </p:tgtEl>
                                        <p:attrNameLst>
                                          <p:attrName>style.visibility</p:attrName>
                                        </p:attrNameLst>
                                      </p:cBhvr>
                                      <p:to>
                                        <p:strVal val="visible"/>
                                      </p:to>
                                    </p:set>
                                    <p:animEffect transition="in" filter="wipe(down)">
                                      <p:cBhvr>
                                        <p:cTn id="27" dur="500"/>
                                        <p:tgtEl>
                                          <p:spTgt spid="146330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463302">
                                            <p:txEl>
                                              <p:pRg st="5" end="5"/>
                                            </p:txEl>
                                          </p:spTgt>
                                        </p:tgtEl>
                                        <p:attrNameLst>
                                          <p:attrName>style.visibility</p:attrName>
                                        </p:attrNameLst>
                                      </p:cBhvr>
                                      <p:to>
                                        <p:strVal val="visible"/>
                                      </p:to>
                                    </p:set>
                                    <p:animEffect transition="in" filter="wipe(down)">
                                      <p:cBhvr>
                                        <p:cTn id="32" dur="500"/>
                                        <p:tgtEl>
                                          <p:spTgt spid="146330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463302">
                                            <p:txEl>
                                              <p:pRg st="6" end="6"/>
                                            </p:txEl>
                                          </p:spTgt>
                                        </p:tgtEl>
                                        <p:attrNameLst>
                                          <p:attrName>style.visibility</p:attrName>
                                        </p:attrNameLst>
                                      </p:cBhvr>
                                      <p:to>
                                        <p:strVal val="visible"/>
                                      </p:to>
                                    </p:set>
                                    <p:animEffect transition="in" filter="wipe(down)">
                                      <p:cBhvr>
                                        <p:cTn id="37" dur="500"/>
                                        <p:tgtEl>
                                          <p:spTgt spid="146330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dirty="0"/>
              <a:t>扩展操作码</a:t>
            </a:r>
          </a:p>
        </p:txBody>
      </p:sp>
      <p:sp>
        <p:nvSpPr>
          <p:cNvPr id="10" name="内容占位符 9"/>
          <p:cNvSpPr>
            <a:spLocks noGrp="1"/>
          </p:cNvSpPr>
          <p:nvPr>
            <p:ph idx="1"/>
          </p:nvPr>
        </p:nvSpPr>
        <p:spPr>
          <a:xfrm>
            <a:off x="487822" y="3635824"/>
            <a:ext cx="10515599" cy="2943964"/>
          </a:xfrm>
        </p:spPr>
        <p:txBody>
          <a:bodyPr>
            <a:normAutofit/>
          </a:bodyPr>
          <a:lstStyle/>
          <a:p>
            <a:pPr algn="l"/>
            <a:r>
              <a:rPr lang="en-US" altLang="zh-CN" sz="2400" dirty="0"/>
              <a:t>3</a:t>
            </a:r>
            <a:r>
              <a:rPr lang="zh-CN" altLang="en-US" sz="2400" dirty="0"/>
              <a:t>种指令</a:t>
            </a:r>
            <a:r>
              <a:rPr lang="zh-CN" altLang="en-US" sz="2400" b="1" dirty="0">
                <a:solidFill>
                  <a:srgbClr val="0000FF"/>
                </a:solidFill>
              </a:rPr>
              <a:t>操作码部分不得重叠</a:t>
            </a:r>
            <a:r>
              <a:rPr lang="zh-CN" altLang="en-US" sz="2400" dirty="0"/>
              <a:t>，否则无法区分，译码</a:t>
            </a:r>
            <a:endParaRPr lang="en-US" altLang="zh-CN" sz="2400" dirty="0"/>
          </a:p>
          <a:p>
            <a:pPr algn="l"/>
            <a:r>
              <a:rPr lang="zh-CN" altLang="en-US" sz="2400" dirty="0"/>
              <a:t>设双操作数指令数为</a:t>
            </a:r>
            <a:r>
              <a:rPr lang="en-US" altLang="zh-CN" sz="2400" dirty="0"/>
              <a:t>k,  </a:t>
            </a:r>
            <a:r>
              <a:rPr lang="zh-CN" altLang="en-US" sz="2400" dirty="0"/>
              <a:t>显然</a:t>
            </a:r>
            <a:r>
              <a:rPr lang="en-US" altLang="zh-CN" sz="2400" dirty="0"/>
              <a:t>k&lt;2</a:t>
            </a:r>
            <a:r>
              <a:rPr lang="en-US" altLang="zh-CN" sz="2400" baseline="70000" dirty="0"/>
              <a:t>8</a:t>
            </a:r>
          </a:p>
          <a:p>
            <a:pPr algn="l"/>
            <a:r>
              <a:rPr lang="en-US" altLang="zh-CN" sz="2400" dirty="0"/>
              <a:t>2</a:t>
            </a:r>
            <a:r>
              <a:rPr lang="en-US" altLang="zh-CN" sz="2400" baseline="30000" dirty="0"/>
              <a:t>8</a:t>
            </a:r>
            <a:r>
              <a:rPr lang="en-US" altLang="zh-CN" sz="2400" dirty="0"/>
              <a:t>-K</a:t>
            </a:r>
            <a:r>
              <a:rPr lang="zh-CN" altLang="en-US" sz="2400" dirty="0"/>
              <a:t>为多余状态，可用于表示其他类型指令</a:t>
            </a:r>
            <a:endParaRPr lang="en-US" altLang="zh-CN" sz="2400" dirty="0"/>
          </a:p>
          <a:p>
            <a:pPr algn="l"/>
            <a:r>
              <a:rPr lang="zh-CN" altLang="en-US" sz="2400" dirty="0"/>
              <a:t>可用于单操作数指令的条数</a:t>
            </a:r>
            <a:r>
              <a:rPr lang="en-US" altLang="zh-CN" sz="2400" dirty="0"/>
              <a:t>=</a:t>
            </a:r>
            <a:r>
              <a:rPr lang="zh-CN" altLang="en-US" sz="2400" dirty="0"/>
              <a:t>（</a:t>
            </a:r>
            <a:r>
              <a:rPr lang="en-US" altLang="zh-CN" sz="2400" dirty="0"/>
              <a:t>2</a:t>
            </a:r>
            <a:r>
              <a:rPr lang="en-US" altLang="zh-CN" sz="2400" baseline="70000" dirty="0"/>
              <a:t>8</a:t>
            </a:r>
            <a:r>
              <a:rPr lang="en-US" altLang="zh-CN" sz="2400" dirty="0"/>
              <a:t>-k</a:t>
            </a:r>
            <a:r>
              <a:rPr lang="zh-CN" altLang="en-US" sz="2400" dirty="0"/>
              <a:t>）</a:t>
            </a:r>
            <a:r>
              <a:rPr lang="en-US" altLang="zh-CN" sz="2400" dirty="0"/>
              <a:t>*2</a:t>
            </a:r>
            <a:r>
              <a:rPr lang="en-US" altLang="zh-CN" sz="2400" baseline="70000" dirty="0"/>
              <a:t>12</a:t>
            </a:r>
            <a:r>
              <a:rPr lang="zh-CN" altLang="en-US" sz="2400" baseline="-25000" dirty="0"/>
              <a:t>，</a:t>
            </a:r>
            <a:r>
              <a:rPr lang="en-US" altLang="zh-CN" sz="2400" dirty="0"/>
              <a:t>2</a:t>
            </a:r>
            <a:r>
              <a:rPr lang="en-US" altLang="zh-CN" sz="2400" baseline="70000" dirty="0"/>
              <a:t>12</a:t>
            </a:r>
            <a:r>
              <a:rPr lang="en-US" altLang="zh-CN" sz="2400" dirty="0"/>
              <a:t> </a:t>
            </a:r>
            <a:r>
              <a:rPr lang="zh-CN" altLang="en-US" sz="2400" dirty="0"/>
              <a:t>是多余</a:t>
            </a:r>
            <a:r>
              <a:rPr lang="en-US" altLang="zh-CN" sz="2400" dirty="0"/>
              <a:t>12</a:t>
            </a:r>
            <a:r>
              <a:rPr lang="zh-CN" altLang="en-US" sz="2400" dirty="0"/>
              <a:t>位组合</a:t>
            </a:r>
            <a:endParaRPr lang="en-US" altLang="zh-CN" sz="2400" dirty="0"/>
          </a:p>
          <a:p>
            <a:endParaRPr lang="zh-CN" altLang="en-US" sz="2000" dirty="0"/>
          </a:p>
        </p:txBody>
      </p:sp>
      <p:sp>
        <p:nvSpPr>
          <p:cNvPr id="49" name="Text Box 5"/>
          <p:cNvSpPr txBox="1">
            <a:spLocks noChangeArrowheads="1"/>
          </p:cNvSpPr>
          <p:nvPr/>
        </p:nvSpPr>
        <p:spPr bwMode="auto">
          <a:xfrm>
            <a:off x="8644855" y="1334357"/>
            <a:ext cx="1152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fontAlgn="base" hangingPunct="1">
              <a:spcBef>
                <a:spcPct val="0"/>
              </a:spcBef>
              <a:spcAft>
                <a:spcPct val="0"/>
              </a:spcAft>
            </a:pPr>
            <a:r>
              <a:rPr lang="en-US" altLang="zh-CN" sz="1800" b="1" dirty="0">
                <a:solidFill>
                  <a:srgbClr val="C00000"/>
                </a:solidFill>
                <a:latin typeface="+mn-ea"/>
                <a:ea typeface="+mn-ea"/>
              </a:rPr>
              <a:t>2</a:t>
            </a:r>
            <a:r>
              <a:rPr lang="en-US" altLang="zh-CN" sz="1800" b="1" baseline="70000" dirty="0">
                <a:solidFill>
                  <a:srgbClr val="C00000"/>
                </a:solidFill>
                <a:latin typeface="+mn-ea"/>
                <a:ea typeface="+mn-ea"/>
              </a:rPr>
              <a:t>8</a:t>
            </a:r>
            <a:endParaRPr lang="zh-CN" altLang="en-US" sz="1800" b="1" baseline="70000" dirty="0">
              <a:solidFill>
                <a:srgbClr val="C00000"/>
              </a:solidFill>
              <a:latin typeface="+mn-ea"/>
              <a:ea typeface="+mn-ea"/>
            </a:endParaRPr>
          </a:p>
        </p:txBody>
      </p:sp>
      <p:sp>
        <p:nvSpPr>
          <p:cNvPr id="50" name="Text Box 5"/>
          <p:cNvSpPr txBox="1">
            <a:spLocks noChangeArrowheads="1"/>
          </p:cNvSpPr>
          <p:nvPr/>
        </p:nvSpPr>
        <p:spPr bwMode="auto">
          <a:xfrm>
            <a:off x="8644855" y="2068993"/>
            <a:ext cx="1152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fontAlgn="base" hangingPunct="1">
              <a:spcBef>
                <a:spcPct val="0"/>
              </a:spcBef>
              <a:spcAft>
                <a:spcPct val="0"/>
              </a:spcAft>
            </a:pPr>
            <a:r>
              <a:rPr lang="en-US" altLang="zh-CN" sz="1800" b="1" dirty="0">
                <a:solidFill>
                  <a:srgbClr val="C00000"/>
                </a:solidFill>
                <a:latin typeface="+mn-ea"/>
                <a:ea typeface="+mn-ea"/>
              </a:rPr>
              <a:t>2</a:t>
            </a:r>
            <a:r>
              <a:rPr lang="en-US" altLang="zh-CN" sz="1800" b="1" baseline="70000" dirty="0">
                <a:solidFill>
                  <a:srgbClr val="C00000"/>
                </a:solidFill>
                <a:latin typeface="+mn-ea"/>
                <a:ea typeface="+mn-ea"/>
              </a:rPr>
              <a:t>20</a:t>
            </a:r>
            <a:endParaRPr lang="zh-CN" altLang="en-US" sz="1800" b="1" baseline="70000" dirty="0">
              <a:solidFill>
                <a:srgbClr val="C00000"/>
              </a:solidFill>
              <a:latin typeface="+mn-ea"/>
              <a:ea typeface="+mn-ea"/>
            </a:endParaRPr>
          </a:p>
        </p:txBody>
      </p:sp>
      <p:sp>
        <p:nvSpPr>
          <p:cNvPr id="51" name="Text Box 5"/>
          <p:cNvSpPr txBox="1">
            <a:spLocks noChangeArrowheads="1"/>
          </p:cNvSpPr>
          <p:nvPr/>
        </p:nvSpPr>
        <p:spPr bwMode="auto">
          <a:xfrm>
            <a:off x="8644855" y="2903212"/>
            <a:ext cx="1152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fontAlgn="base" hangingPunct="1">
              <a:spcBef>
                <a:spcPct val="0"/>
              </a:spcBef>
              <a:spcAft>
                <a:spcPct val="0"/>
              </a:spcAft>
            </a:pPr>
            <a:r>
              <a:rPr lang="en-US" altLang="zh-CN" sz="1800" b="1" dirty="0">
                <a:solidFill>
                  <a:srgbClr val="C00000"/>
                </a:solidFill>
                <a:latin typeface="+mn-ea"/>
                <a:ea typeface="+mn-ea"/>
              </a:rPr>
              <a:t>2</a:t>
            </a:r>
            <a:r>
              <a:rPr lang="en-US" altLang="zh-CN" sz="1800" b="1" baseline="70000" dirty="0">
                <a:solidFill>
                  <a:srgbClr val="C00000"/>
                </a:solidFill>
                <a:latin typeface="+mn-ea"/>
                <a:ea typeface="+mn-ea"/>
              </a:rPr>
              <a:t>32</a:t>
            </a:r>
            <a:endParaRPr lang="zh-CN" altLang="en-US" sz="1800" b="1" baseline="70000" dirty="0">
              <a:solidFill>
                <a:srgbClr val="C00000"/>
              </a:solidFill>
              <a:latin typeface="+mn-ea"/>
              <a:ea typeface="+mn-ea"/>
            </a:endParaRPr>
          </a:p>
        </p:txBody>
      </p:sp>
      <p:grpSp>
        <p:nvGrpSpPr>
          <p:cNvPr id="2" name="组合 1"/>
          <p:cNvGrpSpPr/>
          <p:nvPr/>
        </p:nvGrpSpPr>
        <p:grpSpPr>
          <a:xfrm>
            <a:off x="2631232" y="1225594"/>
            <a:ext cx="5639922" cy="432048"/>
            <a:chOff x="2602657" y="1216069"/>
            <a:chExt cx="5639922" cy="432048"/>
          </a:xfrm>
        </p:grpSpPr>
        <p:grpSp>
          <p:nvGrpSpPr>
            <p:cNvPr id="37" name="组合 36"/>
            <p:cNvGrpSpPr/>
            <p:nvPr/>
          </p:nvGrpSpPr>
          <p:grpSpPr>
            <a:xfrm>
              <a:off x="3885803" y="1216069"/>
              <a:ext cx="4356776" cy="432048"/>
              <a:chOff x="2510036" y="1412776"/>
              <a:chExt cx="4356776" cy="432048"/>
            </a:xfrm>
            <a:effectLst>
              <a:outerShdw blurRad="50800" dist="38100" dir="5400000" algn="t" rotWithShape="0">
                <a:prstClr val="black">
                  <a:alpha val="40000"/>
                </a:prstClr>
              </a:outerShdw>
            </a:effectLst>
          </p:grpSpPr>
          <p:sp>
            <p:nvSpPr>
              <p:cNvPr id="38" name="矩形 37"/>
              <p:cNvSpPr/>
              <p:nvPr/>
            </p:nvSpPr>
            <p:spPr>
              <a:xfrm>
                <a:off x="2510036" y="1412776"/>
                <a:ext cx="1080120" cy="432048"/>
              </a:xfrm>
              <a:prstGeom prst="rect">
                <a:avLst/>
              </a:prstGeom>
              <a:solidFill>
                <a:srgbClr val="CCFF66"/>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微软雅黑"/>
                    <a:ea typeface="微软雅黑"/>
                    <a:cs typeface="+mn-cs"/>
                  </a:rPr>
                  <a:t>OP(8)</a:t>
                </a:r>
              </a:p>
            </p:txBody>
          </p:sp>
          <p:sp>
            <p:nvSpPr>
              <p:cNvPr id="39" name="矩形 38"/>
              <p:cNvSpPr/>
              <p:nvPr/>
            </p:nvSpPr>
            <p:spPr>
              <a:xfrm>
                <a:off x="3590155" y="1412776"/>
                <a:ext cx="1639069" cy="432048"/>
              </a:xfrm>
              <a:prstGeom prst="rect">
                <a:avLst/>
              </a:prstGeom>
              <a:solidFill>
                <a:srgbClr val="00B0F0"/>
              </a:solidFill>
              <a:ln w="25400" cap="flat" cmpd="sng" algn="ctr">
                <a:solidFill>
                  <a:srgbClr val="080808"/>
                </a:solidFill>
                <a:prstDash val="solid"/>
              </a:ln>
              <a:effectLst/>
            </p:spPr>
            <p:txBody>
              <a:bodyPr rtlCol="0" anchor="ctr"/>
              <a:lstStyle/>
              <a:p>
                <a:pPr lvl="0" algn="ctr" fontAlgn="base">
                  <a:spcBef>
                    <a:spcPct val="0"/>
                  </a:spcBef>
                  <a:spcAft>
                    <a:spcPct val="0"/>
                  </a:spcAft>
                  <a:defRPr/>
                </a:pPr>
                <a:r>
                  <a:rPr lang="en-US" altLang="zh-CN" sz="1600" b="1" kern="0" dirty="0">
                    <a:solidFill>
                      <a:srgbClr val="000000"/>
                    </a:solidFill>
                  </a:rPr>
                  <a:t>A(12)</a:t>
                </a:r>
                <a:endParaRPr kumimoji="0" lang="en-US" altLang="zh-CN" sz="16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29" name="矩形 28"/>
              <p:cNvSpPr/>
              <p:nvPr/>
            </p:nvSpPr>
            <p:spPr>
              <a:xfrm>
                <a:off x="5227743" y="1412776"/>
                <a:ext cx="1639069" cy="432048"/>
              </a:xfrm>
              <a:prstGeom prst="rect">
                <a:avLst/>
              </a:prstGeom>
              <a:solidFill>
                <a:srgbClr val="00B0F0"/>
              </a:solidFill>
              <a:ln w="25400" cap="flat" cmpd="sng" algn="ctr">
                <a:solidFill>
                  <a:srgbClr val="080808"/>
                </a:solidFill>
                <a:prstDash val="solid"/>
              </a:ln>
              <a:effectLst/>
            </p:spPr>
            <p:txBody>
              <a:bodyPr rtlCol="0" anchor="ctr"/>
              <a:lstStyle/>
              <a:p>
                <a:pPr lvl="0" algn="ctr" fontAlgn="base">
                  <a:spcBef>
                    <a:spcPct val="0"/>
                  </a:spcBef>
                  <a:spcAft>
                    <a:spcPct val="0"/>
                  </a:spcAft>
                  <a:defRPr/>
                </a:pPr>
                <a:r>
                  <a:rPr lang="en-US" altLang="zh-CN" sz="1600" b="1" kern="0" dirty="0">
                    <a:solidFill>
                      <a:srgbClr val="000000"/>
                    </a:solidFill>
                  </a:rPr>
                  <a:t>A(12)</a:t>
                </a:r>
              </a:p>
            </p:txBody>
          </p:sp>
        </p:grpSp>
        <p:sp>
          <p:nvSpPr>
            <p:cNvPr id="20" name="Text Box 5"/>
            <p:cNvSpPr txBox="1">
              <a:spLocks noChangeArrowheads="1"/>
            </p:cNvSpPr>
            <p:nvPr/>
          </p:nvSpPr>
          <p:spPr bwMode="auto">
            <a:xfrm>
              <a:off x="2602657" y="1268562"/>
              <a:ext cx="115212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mn-ea"/>
                  <a:ea typeface="+mn-ea"/>
                </a:rPr>
                <a:t>双操作数</a:t>
              </a:r>
            </a:p>
          </p:txBody>
        </p:sp>
      </p:grpSp>
      <p:grpSp>
        <p:nvGrpSpPr>
          <p:cNvPr id="3" name="组合 2"/>
          <p:cNvGrpSpPr/>
          <p:nvPr/>
        </p:nvGrpSpPr>
        <p:grpSpPr>
          <a:xfrm>
            <a:off x="2631232" y="2017507"/>
            <a:ext cx="5639922" cy="432083"/>
            <a:chOff x="2602657" y="1988932"/>
            <a:chExt cx="5639922" cy="432083"/>
          </a:xfrm>
        </p:grpSpPr>
        <p:grpSp>
          <p:nvGrpSpPr>
            <p:cNvPr id="42" name="组合 41"/>
            <p:cNvGrpSpPr/>
            <p:nvPr/>
          </p:nvGrpSpPr>
          <p:grpSpPr>
            <a:xfrm>
              <a:off x="3885803" y="1988932"/>
              <a:ext cx="4356776" cy="432083"/>
              <a:chOff x="2510036" y="2173506"/>
              <a:chExt cx="4356776" cy="432083"/>
            </a:xfrm>
            <a:effectLst>
              <a:outerShdw blurRad="50800" dist="38100" dir="5400000" algn="t" rotWithShape="0">
                <a:prstClr val="black">
                  <a:alpha val="40000"/>
                </a:prstClr>
              </a:outerShdw>
            </a:effectLst>
          </p:grpSpPr>
          <p:sp>
            <p:nvSpPr>
              <p:cNvPr id="43" name="矩形 42"/>
              <p:cNvSpPr/>
              <p:nvPr/>
            </p:nvSpPr>
            <p:spPr>
              <a:xfrm>
                <a:off x="2510036" y="2173506"/>
                <a:ext cx="2717707" cy="432048"/>
              </a:xfrm>
              <a:prstGeom prst="rect">
                <a:avLst/>
              </a:prstGeom>
              <a:solidFill>
                <a:srgbClr val="CCFF66"/>
              </a:solidFill>
              <a:ln w="25400" cap="flat" cmpd="sng" algn="ctr">
                <a:solidFill>
                  <a:srgbClr val="080808"/>
                </a:solidFill>
                <a:prstDash val="solid"/>
              </a:ln>
              <a:effectLst/>
            </p:spPr>
            <p:txBody>
              <a:bodyPr rtlCol="0" anchor="ctr"/>
              <a:lstStyle/>
              <a:p>
                <a:pPr algn="ctr" fontAlgn="base">
                  <a:spcBef>
                    <a:spcPct val="0"/>
                  </a:spcBef>
                  <a:spcAft>
                    <a:spcPct val="0"/>
                  </a:spcAft>
                  <a:defRPr/>
                </a:pPr>
                <a:r>
                  <a:rPr lang="en-US" altLang="zh-CN" sz="1600" b="1" kern="0" dirty="0">
                    <a:solidFill>
                      <a:srgbClr val="000000"/>
                    </a:solidFill>
                  </a:rPr>
                  <a:t>OP(20)</a:t>
                </a:r>
              </a:p>
            </p:txBody>
          </p:sp>
          <p:sp>
            <p:nvSpPr>
              <p:cNvPr id="44" name="矩形 43"/>
              <p:cNvSpPr/>
              <p:nvPr/>
            </p:nvSpPr>
            <p:spPr>
              <a:xfrm>
                <a:off x="5227743" y="2173541"/>
                <a:ext cx="1639069" cy="432048"/>
              </a:xfrm>
              <a:prstGeom prst="rect">
                <a:avLst/>
              </a:prstGeom>
              <a:solidFill>
                <a:srgbClr val="00B0F0"/>
              </a:solidFill>
              <a:ln w="25400" cap="flat" cmpd="sng" algn="ctr">
                <a:solidFill>
                  <a:srgbClr val="080808"/>
                </a:solidFill>
                <a:prstDash val="solid"/>
              </a:ln>
              <a:effectLst/>
            </p:spPr>
            <p:txBody>
              <a:bodyPr rtlCol="0" anchor="ctr"/>
              <a:lstStyle/>
              <a:p>
                <a:pPr lvl="0" algn="ctr" fontAlgn="base">
                  <a:spcBef>
                    <a:spcPct val="0"/>
                  </a:spcBef>
                  <a:spcAft>
                    <a:spcPct val="0"/>
                  </a:spcAft>
                  <a:defRPr/>
                </a:pPr>
                <a:r>
                  <a:rPr lang="en-US" altLang="zh-CN" sz="1600" b="1" kern="0" dirty="0">
                    <a:solidFill>
                      <a:srgbClr val="000000"/>
                    </a:solidFill>
                  </a:rPr>
                  <a:t>A(12)</a:t>
                </a:r>
              </a:p>
            </p:txBody>
          </p:sp>
        </p:grpSp>
        <p:sp>
          <p:nvSpPr>
            <p:cNvPr id="21" name="Text Box 5"/>
            <p:cNvSpPr txBox="1">
              <a:spLocks noChangeArrowheads="1"/>
            </p:cNvSpPr>
            <p:nvPr/>
          </p:nvSpPr>
          <p:spPr bwMode="auto">
            <a:xfrm>
              <a:off x="2602657" y="2051648"/>
              <a:ext cx="115212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defPPr>
                <a:defRPr lang="zh-CN"/>
              </a:defPPr>
              <a:lvl1pPr marR="0" lvl="0" indent="0" fontAlgn="base">
                <a:lnSpc>
                  <a:spcPct val="100000"/>
                </a:lnSpc>
                <a:spcBef>
                  <a:spcPct val="0"/>
                </a:spcBef>
                <a:spcAft>
                  <a:spcPct val="0"/>
                </a:spcAft>
                <a:buClrTx/>
                <a:buSzTx/>
                <a:buFontTx/>
                <a:buNone/>
                <a:tabLst/>
                <a:defRPr kumimoji="0" b="1" i="0" u="none" strike="noStrike" kern="0" cap="none" spc="0" normalizeH="0" baseline="0">
                  <a:ln>
                    <a:noFill/>
                  </a:ln>
                  <a:solidFill>
                    <a:srgbClr val="000000"/>
                  </a:solidFill>
                  <a:effectLst/>
                  <a:uLnTx/>
                  <a:uFillTx/>
                  <a:latin typeface="+mn-ea"/>
                </a:defRPr>
              </a:lvl1pPr>
              <a:lvl2pPr marL="742950" indent="-285750" eaLnBrk="0" hangingPunct="0">
                <a:defRPr sz="2000">
                  <a:latin typeface="华文新魏" pitchFamily="2" charset="-122"/>
                  <a:ea typeface="华文新魏" pitchFamily="2" charset="-122"/>
                </a:defRPr>
              </a:lvl2pPr>
              <a:lvl3pPr marL="1143000" indent="-228600" eaLnBrk="0" hangingPunct="0">
                <a:defRPr sz="2000">
                  <a:latin typeface="华文新魏" pitchFamily="2" charset="-122"/>
                  <a:ea typeface="华文新魏" pitchFamily="2" charset="-122"/>
                </a:defRPr>
              </a:lvl3pPr>
              <a:lvl4pPr marL="1600200" indent="-228600" eaLnBrk="0" hangingPunct="0">
                <a:defRPr sz="2000">
                  <a:latin typeface="华文新魏" pitchFamily="2" charset="-122"/>
                  <a:ea typeface="华文新魏" pitchFamily="2" charset="-122"/>
                </a:defRPr>
              </a:lvl4pPr>
              <a:lvl5pPr marL="2057400" indent="-228600" eaLnBrk="0" hangingPunct="0">
                <a:defRPr sz="2000">
                  <a:latin typeface="华文新魏" pitchFamily="2" charset="-122"/>
                  <a:ea typeface="华文新魏" pitchFamily="2" charset="-122"/>
                </a:defRPr>
              </a:lvl5pPr>
              <a:lvl6pPr marL="2514600" indent="-228600" algn="ctr" eaLnBrk="0" fontAlgn="base" hangingPunct="0">
                <a:spcBef>
                  <a:spcPct val="50000"/>
                </a:spcBef>
                <a:spcAft>
                  <a:spcPct val="0"/>
                </a:spcAft>
                <a:defRPr sz="2000">
                  <a:latin typeface="华文新魏" pitchFamily="2" charset="-122"/>
                  <a:ea typeface="华文新魏" pitchFamily="2" charset="-122"/>
                </a:defRPr>
              </a:lvl6pPr>
              <a:lvl7pPr marL="2971800" indent="-228600" algn="ctr" eaLnBrk="0" fontAlgn="base" hangingPunct="0">
                <a:spcBef>
                  <a:spcPct val="50000"/>
                </a:spcBef>
                <a:spcAft>
                  <a:spcPct val="0"/>
                </a:spcAft>
                <a:defRPr sz="2000">
                  <a:latin typeface="华文新魏" pitchFamily="2" charset="-122"/>
                  <a:ea typeface="华文新魏" pitchFamily="2" charset="-122"/>
                </a:defRPr>
              </a:lvl7pPr>
              <a:lvl8pPr marL="3429000" indent="-228600" algn="ctr" eaLnBrk="0" fontAlgn="base" hangingPunct="0">
                <a:spcBef>
                  <a:spcPct val="50000"/>
                </a:spcBef>
                <a:spcAft>
                  <a:spcPct val="0"/>
                </a:spcAft>
                <a:defRPr sz="2000">
                  <a:latin typeface="华文新魏" pitchFamily="2" charset="-122"/>
                  <a:ea typeface="华文新魏" pitchFamily="2" charset="-122"/>
                </a:defRPr>
              </a:lvl8pPr>
              <a:lvl9pPr marL="3886200" indent="-228600" algn="ctr" eaLnBrk="0" fontAlgn="base" hangingPunct="0">
                <a:spcBef>
                  <a:spcPct val="50000"/>
                </a:spcBef>
                <a:spcAft>
                  <a:spcPct val="0"/>
                </a:spcAft>
                <a:defRPr sz="2000">
                  <a:latin typeface="华文新魏" pitchFamily="2" charset="-122"/>
                  <a:ea typeface="华文新魏" pitchFamily="2" charset="-122"/>
                </a:defRPr>
              </a:lvl9pPr>
            </a:lstStyle>
            <a:p>
              <a:r>
                <a:rPr lang="zh-CN" altLang="en-US" dirty="0"/>
                <a:t>单操作数</a:t>
              </a:r>
            </a:p>
          </p:txBody>
        </p:sp>
      </p:grpSp>
      <p:grpSp>
        <p:nvGrpSpPr>
          <p:cNvPr id="4" name="组合 3"/>
          <p:cNvGrpSpPr/>
          <p:nvPr/>
        </p:nvGrpSpPr>
        <p:grpSpPr>
          <a:xfrm>
            <a:off x="2631232" y="2860003"/>
            <a:ext cx="5639922" cy="432048"/>
            <a:chOff x="2602657" y="2812378"/>
            <a:chExt cx="5639922" cy="432048"/>
          </a:xfrm>
        </p:grpSpPr>
        <p:sp>
          <p:nvSpPr>
            <p:cNvPr id="47" name="矩形 46"/>
            <p:cNvSpPr/>
            <p:nvPr/>
          </p:nvSpPr>
          <p:spPr>
            <a:xfrm>
              <a:off x="3885803" y="2812378"/>
              <a:ext cx="4356776" cy="432048"/>
            </a:xfrm>
            <a:prstGeom prst="rect">
              <a:avLst/>
            </a:prstGeom>
            <a:solidFill>
              <a:srgbClr val="CCFF66"/>
            </a:solidFill>
            <a:ln w="25400" cap="flat" cmpd="sng" algn="ctr">
              <a:solidFill>
                <a:srgbClr val="080808"/>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微软雅黑"/>
                  <a:ea typeface="微软雅黑"/>
                  <a:cs typeface="+mn-cs"/>
                </a:rPr>
                <a:t>OP</a:t>
              </a:r>
              <a:r>
                <a:rPr lang="en-US" altLang="zh-CN" sz="1600" b="1" kern="0" dirty="0">
                  <a:solidFill>
                    <a:srgbClr val="000000"/>
                  </a:solidFill>
                  <a:latin typeface="微软雅黑"/>
                  <a:ea typeface="微软雅黑"/>
                </a:rPr>
                <a:t>(32)</a:t>
              </a:r>
              <a:endParaRPr kumimoji="0" lang="en-US" altLang="zh-CN" sz="16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23" name="Text Box 5"/>
            <p:cNvSpPr txBox="1">
              <a:spLocks noChangeArrowheads="1"/>
            </p:cNvSpPr>
            <p:nvPr/>
          </p:nvSpPr>
          <p:spPr bwMode="auto">
            <a:xfrm>
              <a:off x="2602657" y="2828057"/>
              <a:ext cx="1152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sz="1800" b="1" kern="0" dirty="0">
                  <a:solidFill>
                    <a:srgbClr val="000000"/>
                  </a:solidFill>
                  <a:latin typeface="+mn-ea"/>
                  <a:ea typeface="+mn-ea"/>
                </a:rPr>
                <a:t>无操作数</a:t>
              </a:r>
            </a:p>
          </p:txBody>
        </p:sp>
      </p:grpSp>
    </p:spTree>
    <p:extLst>
      <p:ext uri="{BB962C8B-B14F-4D97-AF65-F5344CB8AC3E}">
        <p14:creationId xmlns:p14="http://schemas.microsoft.com/office/powerpoint/2010/main" val="373358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1"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1"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left)">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1"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left)">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wipe(left)">
                                      <p:cBhvr>
                                        <p:cTn id="37" dur="500"/>
                                        <p:tgtEl>
                                          <p:spTgt spid="10">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xEl>
                                              <p:pRg st="1" end="1"/>
                                            </p:txEl>
                                          </p:spTgt>
                                        </p:tgtEl>
                                        <p:attrNameLst>
                                          <p:attrName>style.visibility</p:attrName>
                                        </p:attrNameLst>
                                      </p:cBhvr>
                                      <p:to>
                                        <p:strVal val="visible"/>
                                      </p:to>
                                    </p:set>
                                    <p:animEffect transition="in" filter="wipe(left)">
                                      <p:cBhvr>
                                        <p:cTn id="42" dur="500"/>
                                        <p:tgtEl>
                                          <p:spTgt spid="10">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0">
                                            <p:txEl>
                                              <p:pRg st="2" end="2"/>
                                            </p:txEl>
                                          </p:spTgt>
                                        </p:tgtEl>
                                        <p:attrNameLst>
                                          <p:attrName>style.visibility</p:attrName>
                                        </p:attrNameLst>
                                      </p:cBhvr>
                                      <p:to>
                                        <p:strVal val="visible"/>
                                      </p:to>
                                    </p:set>
                                    <p:animEffect transition="in" filter="wipe(left)">
                                      <p:cBhvr>
                                        <p:cTn id="47" dur="500"/>
                                        <p:tgtEl>
                                          <p:spTgt spid="10">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
                                            <p:txEl>
                                              <p:pRg st="3" end="3"/>
                                            </p:txEl>
                                          </p:spTgt>
                                        </p:tgtEl>
                                        <p:attrNameLst>
                                          <p:attrName>style.visibility</p:attrName>
                                        </p:attrNameLst>
                                      </p:cBhvr>
                                      <p:to>
                                        <p:strVal val="visible"/>
                                      </p:to>
                                    </p:set>
                                    <p:animEffect transition="in" filter="wipe(left)">
                                      <p:cBhvr>
                                        <p:cTn id="5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1"/>
      <p:bldP spid="50" grpId="1"/>
      <p:bldP spid="5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扩展指令举例</a:t>
            </a:r>
          </a:p>
        </p:txBody>
      </p:sp>
      <p:sp>
        <p:nvSpPr>
          <p:cNvPr id="3" name="内容占位符 2"/>
          <p:cNvSpPr>
            <a:spLocks noGrp="1"/>
          </p:cNvSpPr>
          <p:nvPr>
            <p:ph idx="1"/>
          </p:nvPr>
        </p:nvSpPr>
        <p:spPr>
          <a:xfrm>
            <a:off x="487822" y="942764"/>
            <a:ext cx="10515599" cy="1473865"/>
          </a:xfrm>
        </p:spPr>
        <p:txBody>
          <a:bodyPr/>
          <a:lstStyle/>
          <a:p>
            <a:r>
              <a:rPr lang="zh-CN" altLang="en-US" dirty="0"/>
              <a:t>设某指令系统指令字长</a:t>
            </a:r>
            <a:r>
              <a:rPr lang="en-US" altLang="zh-CN" dirty="0"/>
              <a:t>16</a:t>
            </a:r>
            <a:r>
              <a:rPr lang="zh-CN" altLang="en-US" dirty="0"/>
              <a:t>位，每个地址码为</a:t>
            </a:r>
            <a:r>
              <a:rPr lang="en-US" altLang="zh-CN" dirty="0"/>
              <a:t>6</a:t>
            </a:r>
            <a:r>
              <a:rPr lang="zh-CN" altLang="en-US" dirty="0"/>
              <a:t>位。若要求设计二地址指令</a:t>
            </a:r>
            <a:r>
              <a:rPr lang="en-US" altLang="zh-CN" dirty="0"/>
              <a:t>15</a:t>
            </a:r>
            <a:r>
              <a:rPr lang="zh-CN" altLang="en-US" dirty="0"/>
              <a:t>条、一地址指令</a:t>
            </a:r>
            <a:r>
              <a:rPr lang="en-US" altLang="zh-CN" dirty="0"/>
              <a:t>34</a:t>
            </a:r>
            <a:r>
              <a:rPr lang="zh-CN" altLang="en-US" dirty="0"/>
              <a:t>条，问最多还可设计多少条零地址指令？</a:t>
            </a:r>
          </a:p>
          <a:p>
            <a:endParaRPr lang="zh-CN" altLang="en-US" dirty="0"/>
          </a:p>
        </p:txBody>
      </p:sp>
      <p:sp>
        <p:nvSpPr>
          <p:cNvPr id="4" name="Text Box 5"/>
          <p:cNvSpPr txBox="1">
            <a:spLocks noChangeArrowheads="1"/>
          </p:cNvSpPr>
          <p:nvPr/>
        </p:nvSpPr>
        <p:spPr bwMode="auto">
          <a:xfrm>
            <a:off x="8542218" y="2873908"/>
            <a:ext cx="1152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fontAlgn="base" hangingPunct="1">
              <a:spcBef>
                <a:spcPct val="0"/>
              </a:spcBef>
              <a:spcAft>
                <a:spcPct val="0"/>
              </a:spcAft>
            </a:pPr>
            <a:r>
              <a:rPr lang="en-US" altLang="zh-CN" sz="1800" b="1" dirty="0">
                <a:solidFill>
                  <a:srgbClr val="C00000"/>
                </a:solidFill>
                <a:latin typeface="+mn-ea"/>
                <a:ea typeface="+mn-ea"/>
              </a:rPr>
              <a:t>2</a:t>
            </a:r>
            <a:r>
              <a:rPr lang="en-US" altLang="zh-CN" sz="1800" b="1" baseline="70000" dirty="0">
                <a:solidFill>
                  <a:srgbClr val="C00000"/>
                </a:solidFill>
                <a:latin typeface="+mn-ea"/>
                <a:ea typeface="+mn-ea"/>
              </a:rPr>
              <a:t>4</a:t>
            </a:r>
            <a:endParaRPr lang="zh-CN" altLang="en-US" sz="1800" b="1" baseline="70000" dirty="0">
              <a:solidFill>
                <a:srgbClr val="C00000"/>
              </a:solidFill>
              <a:latin typeface="+mn-ea"/>
              <a:ea typeface="+mn-ea"/>
            </a:endParaRPr>
          </a:p>
        </p:txBody>
      </p:sp>
      <p:sp>
        <p:nvSpPr>
          <p:cNvPr id="6" name="Text Box 5"/>
          <p:cNvSpPr txBox="1">
            <a:spLocks noChangeArrowheads="1"/>
          </p:cNvSpPr>
          <p:nvPr/>
        </p:nvSpPr>
        <p:spPr bwMode="auto">
          <a:xfrm>
            <a:off x="8542217" y="4871977"/>
            <a:ext cx="25581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fontAlgn="base" hangingPunct="1">
              <a:spcBef>
                <a:spcPct val="0"/>
              </a:spcBef>
              <a:spcAft>
                <a:spcPct val="0"/>
              </a:spcAft>
            </a:pPr>
            <a:r>
              <a:rPr lang="en-US" altLang="zh-CN" sz="1800" b="1" dirty="0">
                <a:solidFill>
                  <a:srgbClr val="C00000"/>
                </a:solidFill>
                <a:latin typeface="+mn-ea"/>
              </a:rPr>
              <a:t>( (2</a:t>
            </a:r>
            <a:r>
              <a:rPr lang="en-US" altLang="zh-CN" sz="1800" b="1" baseline="70000" dirty="0">
                <a:solidFill>
                  <a:srgbClr val="C00000"/>
                </a:solidFill>
                <a:latin typeface="+mn-ea"/>
              </a:rPr>
              <a:t>4</a:t>
            </a:r>
            <a:r>
              <a:rPr lang="en-US" altLang="zh-CN" sz="1800" b="1" dirty="0">
                <a:solidFill>
                  <a:srgbClr val="C00000"/>
                </a:solidFill>
                <a:latin typeface="+mn-ea"/>
              </a:rPr>
              <a:t>-15)*2</a:t>
            </a:r>
            <a:r>
              <a:rPr lang="en-US" altLang="zh-CN" sz="1800" b="1" baseline="70000" dirty="0">
                <a:solidFill>
                  <a:srgbClr val="C00000"/>
                </a:solidFill>
                <a:latin typeface="+mn-ea"/>
              </a:rPr>
              <a:t>6</a:t>
            </a:r>
            <a:r>
              <a:rPr lang="en-US" altLang="zh-CN" sz="1800" b="1" dirty="0">
                <a:solidFill>
                  <a:srgbClr val="C00000"/>
                </a:solidFill>
                <a:latin typeface="+mn-ea"/>
              </a:rPr>
              <a:t>-34)*2</a:t>
            </a:r>
            <a:r>
              <a:rPr lang="en-US" altLang="zh-CN" sz="1800" b="1" baseline="70000" dirty="0">
                <a:solidFill>
                  <a:srgbClr val="C00000"/>
                </a:solidFill>
                <a:latin typeface="+mn-ea"/>
              </a:rPr>
              <a:t>6</a:t>
            </a:r>
            <a:endParaRPr lang="zh-CN" altLang="en-US" sz="1800" b="1" dirty="0">
              <a:solidFill>
                <a:srgbClr val="C00000"/>
              </a:solidFill>
              <a:latin typeface="+mn-ea"/>
            </a:endParaRPr>
          </a:p>
        </p:txBody>
      </p:sp>
      <p:grpSp>
        <p:nvGrpSpPr>
          <p:cNvPr id="7" name="组合 6"/>
          <p:cNvGrpSpPr/>
          <p:nvPr/>
        </p:nvGrpSpPr>
        <p:grpSpPr>
          <a:xfrm>
            <a:off x="2258008" y="2765145"/>
            <a:ext cx="5910509" cy="432048"/>
            <a:chOff x="2332070" y="1216069"/>
            <a:chExt cx="5910509" cy="432048"/>
          </a:xfrm>
        </p:grpSpPr>
        <p:grpSp>
          <p:nvGrpSpPr>
            <p:cNvPr id="8" name="组合 7"/>
            <p:cNvGrpSpPr/>
            <p:nvPr/>
          </p:nvGrpSpPr>
          <p:grpSpPr>
            <a:xfrm>
              <a:off x="3885803" y="1216069"/>
              <a:ext cx="4356776" cy="432048"/>
              <a:chOff x="2510036" y="1412776"/>
              <a:chExt cx="4356776" cy="432048"/>
            </a:xfrm>
            <a:effectLst>
              <a:outerShdw blurRad="50800" dist="38100" dir="5400000" algn="t" rotWithShape="0">
                <a:prstClr val="black">
                  <a:alpha val="40000"/>
                </a:prstClr>
              </a:outerShdw>
            </a:effectLst>
          </p:grpSpPr>
          <p:sp>
            <p:nvSpPr>
              <p:cNvPr id="10" name="矩形 9"/>
              <p:cNvSpPr/>
              <p:nvPr/>
            </p:nvSpPr>
            <p:spPr>
              <a:xfrm>
                <a:off x="2510036" y="1412776"/>
                <a:ext cx="1080120" cy="432048"/>
              </a:xfrm>
              <a:prstGeom prst="rect">
                <a:avLst/>
              </a:prstGeom>
              <a:solidFill>
                <a:srgbClr val="CCFF66"/>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微软雅黑"/>
                    <a:ea typeface="微软雅黑"/>
                    <a:cs typeface="+mn-cs"/>
                  </a:rPr>
                  <a:t>OP(4)</a:t>
                </a:r>
              </a:p>
            </p:txBody>
          </p:sp>
          <p:sp>
            <p:nvSpPr>
              <p:cNvPr id="11" name="矩形 10"/>
              <p:cNvSpPr/>
              <p:nvPr/>
            </p:nvSpPr>
            <p:spPr>
              <a:xfrm>
                <a:off x="3590155" y="1412776"/>
                <a:ext cx="1639069"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微软雅黑"/>
                    <a:ea typeface="微软雅黑"/>
                    <a:cs typeface="+mn-cs"/>
                  </a:rPr>
                  <a:t>A(6)</a:t>
                </a:r>
              </a:p>
            </p:txBody>
          </p:sp>
          <p:sp>
            <p:nvSpPr>
              <p:cNvPr id="12" name="矩形 11"/>
              <p:cNvSpPr/>
              <p:nvPr/>
            </p:nvSpPr>
            <p:spPr>
              <a:xfrm>
                <a:off x="5227743" y="1412776"/>
                <a:ext cx="1639069" cy="432048"/>
              </a:xfrm>
              <a:prstGeom prst="rect">
                <a:avLst/>
              </a:prstGeom>
              <a:solidFill>
                <a:srgbClr val="00B0F0"/>
              </a:solidFill>
              <a:ln w="25400" cap="flat" cmpd="sng" algn="ctr">
                <a:solidFill>
                  <a:srgbClr val="080808"/>
                </a:solidFill>
                <a:prstDash val="solid"/>
              </a:ln>
              <a:effectLst/>
            </p:spPr>
            <p:txBody>
              <a:bodyPr rtlCol="0" anchor="ctr"/>
              <a:lstStyle/>
              <a:p>
                <a:pPr lvl="0" algn="ctr" fontAlgn="base">
                  <a:spcBef>
                    <a:spcPct val="0"/>
                  </a:spcBef>
                  <a:spcAft>
                    <a:spcPct val="0"/>
                  </a:spcAft>
                  <a:defRPr/>
                </a:pPr>
                <a:r>
                  <a:rPr lang="en-US" altLang="zh-CN" sz="1600" b="1" kern="0" dirty="0">
                    <a:solidFill>
                      <a:srgbClr val="000000"/>
                    </a:solidFill>
                  </a:rPr>
                  <a:t>A(6)</a:t>
                </a:r>
              </a:p>
            </p:txBody>
          </p:sp>
        </p:grpSp>
        <p:sp>
          <p:nvSpPr>
            <p:cNvPr id="9" name="Text Box 5"/>
            <p:cNvSpPr txBox="1">
              <a:spLocks noChangeArrowheads="1"/>
            </p:cNvSpPr>
            <p:nvPr/>
          </p:nvSpPr>
          <p:spPr bwMode="auto">
            <a:xfrm>
              <a:off x="2332070" y="1268562"/>
              <a:ext cx="142271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mn-ea"/>
                  <a:ea typeface="+mn-ea"/>
                </a:rPr>
                <a:t>双操作数</a:t>
              </a:r>
              <a:r>
                <a:rPr kumimoji="0" lang="en-US" altLang="zh-CN" sz="1800" b="1" i="0" u="none" strike="noStrike" kern="0" cap="none" spc="0" normalizeH="0" baseline="0" noProof="0" dirty="0">
                  <a:ln>
                    <a:noFill/>
                  </a:ln>
                  <a:solidFill>
                    <a:srgbClr val="000000"/>
                  </a:solidFill>
                  <a:effectLst/>
                  <a:uLnTx/>
                  <a:uFillTx/>
                  <a:latin typeface="+mn-ea"/>
                  <a:ea typeface="+mn-ea"/>
                </a:rPr>
                <a:t>15</a:t>
              </a:r>
              <a:endParaRPr kumimoji="0" lang="zh-CN" altLang="en-US" sz="1800" b="1" i="0" u="none" strike="noStrike" kern="0" cap="none" spc="0" normalizeH="0" baseline="0" noProof="0" dirty="0">
                <a:ln>
                  <a:noFill/>
                </a:ln>
                <a:solidFill>
                  <a:srgbClr val="000000"/>
                </a:solidFill>
                <a:effectLst/>
                <a:uLnTx/>
                <a:uFillTx/>
                <a:latin typeface="+mn-ea"/>
                <a:ea typeface="+mn-ea"/>
              </a:endParaRPr>
            </a:p>
          </p:txBody>
        </p:sp>
      </p:grpSp>
      <p:grpSp>
        <p:nvGrpSpPr>
          <p:cNvPr id="13" name="组合 12"/>
          <p:cNvGrpSpPr/>
          <p:nvPr/>
        </p:nvGrpSpPr>
        <p:grpSpPr>
          <a:xfrm>
            <a:off x="2258008" y="3771667"/>
            <a:ext cx="5910509" cy="432083"/>
            <a:chOff x="2332070" y="1988932"/>
            <a:chExt cx="5910509" cy="432083"/>
          </a:xfrm>
        </p:grpSpPr>
        <p:grpSp>
          <p:nvGrpSpPr>
            <p:cNvPr id="14" name="组合 13"/>
            <p:cNvGrpSpPr/>
            <p:nvPr/>
          </p:nvGrpSpPr>
          <p:grpSpPr>
            <a:xfrm>
              <a:off x="3885803" y="1988932"/>
              <a:ext cx="4356776" cy="432083"/>
              <a:chOff x="2510036" y="2173506"/>
              <a:chExt cx="4356776" cy="432083"/>
            </a:xfrm>
            <a:effectLst>
              <a:outerShdw blurRad="50800" dist="38100" dir="5400000" algn="t" rotWithShape="0">
                <a:prstClr val="black">
                  <a:alpha val="40000"/>
                </a:prstClr>
              </a:outerShdw>
            </a:effectLst>
          </p:grpSpPr>
          <p:sp>
            <p:nvSpPr>
              <p:cNvPr id="16" name="矩形 15"/>
              <p:cNvSpPr/>
              <p:nvPr/>
            </p:nvSpPr>
            <p:spPr>
              <a:xfrm>
                <a:off x="2510036" y="2173506"/>
                <a:ext cx="2717707" cy="432048"/>
              </a:xfrm>
              <a:prstGeom prst="rect">
                <a:avLst/>
              </a:prstGeom>
              <a:solidFill>
                <a:srgbClr val="CCFF66"/>
              </a:solidFill>
              <a:ln w="25400" cap="flat" cmpd="sng" algn="ctr">
                <a:solidFill>
                  <a:srgbClr val="080808"/>
                </a:solidFill>
                <a:prstDash val="solid"/>
              </a:ln>
              <a:effectLst/>
            </p:spPr>
            <p:txBody>
              <a:bodyPr rtlCol="0" anchor="ctr"/>
              <a:lstStyle/>
              <a:p>
                <a:pPr algn="ctr" fontAlgn="base">
                  <a:spcBef>
                    <a:spcPct val="0"/>
                  </a:spcBef>
                  <a:spcAft>
                    <a:spcPct val="0"/>
                  </a:spcAft>
                  <a:defRPr/>
                </a:pPr>
                <a:r>
                  <a:rPr lang="en-US" altLang="zh-CN" sz="1600" b="1" kern="0" dirty="0">
                    <a:solidFill>
                      <a:srgbClr val="000000"/>
                    </a:solidFill>
                  </a:rPr>
                  <a:t>OP(10)</a:t>
                </a:r>
              </a:p>
            </p:txBody>
          </p:sp>
          <p:sp>
            <p:nvSpPr>
              <p:cNvPr id="17" name="矩形 16"/>
              <p:cNvSpPr/>
              <p:nvPr/>
            </p:nvSpPr>
            <p:spPr>
              <a:xfrm>
                <a:off x="5227743" y="2173541"/>
                <a:ext cx="1639069" cy="432048"/>
              </a:xfrm>
              <a:prstGeom prst="rect">
                <a:avLst/>
              </a:prstGeom>
              <a:solidFill>
                <a:srgbClr val="00B0F0"/>
              </a:solidFill>
              <a:ln w="25400" cap="flat" cmpd="sng" algn="ctr">
                <a:solidFill>
                  <a:srgbClr val="080808"/>
                </a:solidFill>
                <a:prstDash val="solid"/>
              </a:ln>
              <a:effectLst/>
            </p:spPr>
            <p:txBody>
              <a:bodyPr rtlCol="0" anchor="ctr"/>
              <a:lstStyle/>
              <a:p>
                <a:pPr lvl="0" algn="ctr" fontAlgn="base">
                  <a:spcBef>
                    <a:spcPct val="0"/>
                  </a:spcBef>
                  <a:spcAft>
                    <a:spcPct val="0"/>
                  </a:spcAft>
                  <a:defRPr/>
                </a:pPr>
                <a:r>
                  <a:rPr lang="en-US" altLang="zh-CN" sz="1600" b="1" kern="0" dirty="0">
                    <a:solidFill>
                      <a:srgbClr val="000000"/>
                    </a:solidFill>
                  </a:rPr>
                  <a:t>A(6)</a:t>
                </a:r>
              </a:p>
            </p:txBody>
          </p:sp>
        </p:grpSp>
        <p:sp>
          <p:nvSpPr>
            <p:cNvPr id="15" name="Text Box 5"/>
            <p:cNvSpPr txBox="1">
              <a:spLocks noChangeArrowheads="1"/>
            </p:cNvSpPr>
            <p:nvPr/>
          </p:nvSpPr>
          <p:spPr bwMode="auto">
            <a:xfrm>
              <a:off x="2332070" y="2051648"/>
              <a:ext cx="142271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defPPr>
                <a:defRPr lang="zh-CN"/>
              </a:defPPr>
              <a:lvl1pPr marR="0" lvl="0" indent="0" fontAlgn="base">
                <a:lnSpc>
                  <a:spcPct val="100000"/>
                </a:lnSpc>
                <a:spcBef>
                  <a:spcPct val="0"/>
                </a:spcBef>
                <a:spcAft>
                  <a:spcPct val="0"/>
                </a:spcAft>
                <a:buClrTx/>
                <a:buSzTx/>
                <a:buFontTx/>
                <a:buNone/>
                <a:tabLst/>
                <a:defRPr kumimoji="0" b="1" i="0" u="none" strike="noStrike" kern="0" cap="none" spc="0" normalizeH="0" baseline="0">
                  <a:ln>
                    <a:noFill/>
                  </a:ln>
                  <a:solidFill>
                    <a:srgbClr val="000000"/>
                  </a:solidFill>
                  <a:effectLst/>
                  <a:uLnTx/>
                  <a:uFillTx/>
                  <a:latin typeface="+mn-ea"/>
                </a:defRPr>
              </a:lvl1pPr>
              <a:lvl2pPr marL="742950" indent="-285750" eaLnBrk="0" hangingPunct="0">
                <a:defRPr sz="2000">
                  <a:latin typeface="华文新魏" pitchFamily="2" charset="-122"/>
                  <a:ea typeface="华文新魏" pitchFamily="2" charset="-122"/>
                </a:defRPr>
              </a:lvl2pPr>
              <a:lvl3pPr marL="1143000" indent="-228600" eaLnBrk="0" hangingPunct="0">
                <a:defRPr sz="2000">
                  <a:latin typeface="华文新魏" pitchFamily="2" charset="-122"/>
                  <a:ea typeface="华文新魏" pitchFamily="2" charset="-122"/>
                </a:defRPr>
              </a:lvl3pPr>
              <a:lvl4pPr marL="1600200" indent="-228600" eaLnBrk="0" hangingPunct="0">
                <a:defRPr sz="2000">
                  <a:latin typeface="华文新魏" pitchFamily="2" charset="-122"/>
                  <a:ea typeface="华文新魏" pitchFamily="2" charset="-122"/>
                </a:defRPr>
              </a:lvl4pPr>
              <a:lvl5pPr marL="2057400" indent="-228600" eaLnBrk="0" hangingPunct="0">
                <a:defRPr sz="2000">
                  <a:latin typeface="华文新魏" pitchFamily="2" charset="-122"/>
                  <a:ea typeface="华文新魏" pitchFamily="2" charset="-122"/>
                </a:defRPr>
              </a:lvl5pPr>
              <a:lvl6pPr marL="2514600" indent="-228600" algn="ctr" eaLnBrk="0" fontAlgn="base" hangingPunct="0">
                <a:spcBef>
                  <a:spcPct val="50000"/>
                </a:spcBef>
                <a:spcAft>
                  <a:spcPct val="0"/>
                </a:spcAft>
                <a:defRPr sz="2000">
                  <a:latin typeface="华文新魏" pitchFamily="2" charset="-122"/>
                  <a:ea typeface="华文新魏" pitchFamily="2" charset="-122"/>
                </a:defRPr>
              </a:lvl6pPr>
              <a:lvl7pPr marL="2971800" indent="-228600" algn="ctr" eaLnBrk="0" fontAlgn="base" hangingPunct="0">
                <a:spcBef>
                  <a:spcPct val="50000"/>
                </a:spcBef>
                <a:spcAft>
                  <a:spcPct val="0"/>
                </a:spcAft>
                <a:defRPr sz="2000">
                  <a:latin typeface="华文新魏" pitchFamily="2" charset="-122"/>
                  <a:ea typeface="华文新魏" pitchFamily="2" charset="-122"/>
                </a:defRPr>
              </a:lvl7pPr>
              <a:lvl8pPr marL="3429000" indent="-228600" algn="ctr" eaLnBrk="0" fontAlgn="base" hangingPunct="0">
                <a:spcBef>
                  <a:spcPct val="50000"/>
                </a:spcBef>
                <a:spcAft>
                  <a:spcPct val="0"/>
                </a:spcAft>
                <a:defRPr sz="2000">
                  <a:latin typeface="华文新魏" pitchFamily="2" charset="-122"/>
                  <a:ea typeface="华文新魏" pitchFamily="2" charset="-122"/>
                </a:defRPr>
              </a:lvl8pPr>
              <a:lvl9pPr marL="3886200" indent="-228600" algn="ctr" eaLnBrk="0" fontAlgn="base" hangingPunct="0">
                <a:spcBef>
                  <a:spcPct val="50000"/>
                </a:spcBef>
                <a:spcAft>
                  <a:spcPct val="0"/>
                </a:spcAft>
                <a:defRPr sz="2000">
                  <a:latin typeface="华文新魏" pitchFamily="2" charset="-122"/>
                  <a:ea typeface="华文新魏" pitchFamily="2" charset="-122"/>
                </a:defRPr>
              </a:lvl9pPr>
            </a:lstStyle>
            <a:p>
              <a:r>
                <a:rPr lang="zh-CN" altLang="en-US" dirty="0"/>
                <a:t>单操作数</a:t>
              </a:r>
              <a:r>
                <a:rPr lang="en-US" altLang="zh-CN" dirty="0"/>
                <a:t>34</a:t>
              </a:r>
              <a:endParaRPr lang="zh-CN" altLang="en-US" dirty="0"/>
            </a:p>
          </p:txBody>
        </p:sp>
      </p:grpSp>
      <p:grpSp>
        <p:nvGrpSpPr>
          <p:cNvPr id="18" name="组合 17"/>
          <p:cNvGrpSpPr/>
          <p:nvPr/>
        </p:nvGrpSpPr>
        <p:grpSpPr>
          <a:xfrm>
            <a:off x="2393301" y="4828768"/>
            <a:ext cx="5775216" cy="432048"/>
            <a:chOff x="2467363" y="2812378"/>
            <a:chExt cx="5775216" cy="432048"/>
          </a:xfrm>
        </p:grpSpPr>
        <p:sp>
          <p:nvSpPr>
            <p:cNvPr id="19" name="矩形 18"/>
            <p:cNvSpPr/>
            <p:nvPr/>
          </p:nvSpPr>
          <p:spPr>
            <a:xfrm>
              <a:off x="3885803" y="2812378"/>
              <a:ext cx="4356776" cy="432048"/>
            </a:xfrm>
            <a:prstGeom prst="rect">
              <a:avLst/>
            </a:prstGeom>
            <a:solidFill>
              <a:srgbClr val="CCFF66"/>
            </a:solidFill>
            <a:ln w="25400" cap="flat" cmpd="sng" algn="ctr">
              <a:solidFill>
                <a:srgbClr val="080808"/>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微软雅黑"/>
                  <a:ea typeface="微软雅黑"/>
                  <a:cs typeface="+mn-cs"/>
                </a:rPr>
                <a:t>OP</a:t>
              </a:r>
              <a:r>
                <a:rPr lang="en-US" altLang="zh-CN" sz="1600" b="1" kern="0">
                  <a:solidFill>
                    <a:srgbClr val="000000"/>
                  </a:solidFill>
                  <a:latin typeface="微软雅黑"/>
                  <a:ea typeface="微软雅黑"/>
                </a:rPr>
                <a:t>(16)</a:t>
              </a:r>
              <a:endParaRPr kumimoji="0" lang="en-US" altLang="zh-CN" sz="16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20" name="Text Box 5"/>
            <p:cNvSpPr txBox="1">
              <a:spLocks noChangeArrowheads="1"/>
            </p:cNvSpPr>
            <p:nvPr/>
          </p:nvSpPr>
          <p:spPr bwMode="auto">
            <a:xfrm>
              <a:off x="2467363" y="2843736"/>
              <a:ext cx="1152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sz="1800" b="1" kern="0" dirty="0">
                  <a:solidFill>
                    <a:srgbClr val="000000"/>
                  </a:solidFill>
                  <a:latin typeface="+mn-ea"/>
                  <a:ea typeface="+mn-ea"/>
                </a:rPr>
                <a:t>无操作数</a:t>
              </a:r>
              <a:r>
                <a:rPr lang="en-US" altLang="zh-CN" sz="1800" b="1" kern="0" dirty="0">
                  <a:solidFill>
                    <a:srgbClr val="000000"/>
                  </a:solidFill>
                  <a:latin typeface="+mn-ea"/>
                  <a:ea typeface="+mn-ea"/>
                </a:rPr>
                <a:t>?</a:t>
              </a:r>
              <a:endParaRPr lang="zh-CN" altLang="en-US" sz="1800" b="1" kern="0" dirty="0">
                <a:solidFill>
                  <a:srgbClr val="000000"/>
                </a:solidFill>
                <a:latin typeface="+mn-ea"/>
                <a:ea typeface="+mn-ea"/>
              </a:endParaRPr>
            </a:p>
          </p:txBody>
        </p:sp>
      </p:grpSp>
      <p:sp>
        <p:nvSpPr>
          <p:cNvPr id="21" name="Text Box 5"/>
          <p:cNvSpPr txBox="1">
            <a:spLocks noChangeArrowheads="1"/>
          </p:cNvSpPr>
          <p:nvPr/>
        </p:nvSpPr>
        <p:spPr bwMode="auto">
          <a:xfrm>
            <a:off x="8542218" y="3823153"/>
            <a:ext cx="18147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fontAlgn="base" hangingPunct="1">
              <a:spcBef>
                <a:spcPct val="0"/>
              </a:spcBef>
              <a:spcAft>
                <a:spcPct val="0"/>
              </a:spcAft>
            </a:pPr>
            <a:r>
              <a:rPr lang="en-US" altLang="zh-CN" sz="1800" b="1" dirty="0">
                <a:solidFill>
                  <a:srgbClr val="C00000"/>
                </a:solidFill>
                <a:latin typeface="+mn-ea"/>
                <a:ea typeface="+mn-ea"/>
              </a:rPr>
              <a:t>(2</a:t>
            </a:r>
            <a:r>
              <a:rPr lang="en-US" altLang="zh-CN" sz="1800" b="1" baseline="70000" dirty="0">
                <a:solidFill>
                  <a:srgbClr val="C00000"/>
                </a:solidFill>
                <a:latin typeface="+mn-ea"/>
                <a:ea typeface="+mn-ea"/>
              </a:rPr>
              <a:t>4</a:t>
            </a:r>
            <a:r>
              <a:rPr lang="en-US" altLang="zh-CN" sz="1800" b="1" dirty="0">
                <a:solidFill>
                  <a:srgbClr val="C00000"/>
                </a:solidFill>
                <a:latin typeface="+mn-ea"/>
                <a:ea typeface="+mn-ea"/>
              </a:rPr>
              <a:t>-15)*2</a:t>
            </a:r>
            <a:r>
              <a:rPr lang="en-US" altLang="zh-CN" sz="1800" b="1" baseline="70000" dirty="0">
                <a:solidFill>
                  <a:srgbClr val="C00000"/>
                </a:solidFill>
                <a:latin typeface="+mn-ea"/>
              </a:rPr>
              <a:t>6</a:t>
            </a:r>
            <a:endParaRPr lang="zh-CN" altLang="en-US" sz="1800" b="1" dirty="0">
              <a:solidFill>
                <a:srgbClr val="C00000"/>
              </a:solidFill>
              <a:latin typeface="+mn-ea"/>
              <a:ea typeface="+mn-ea"/>
            </a:endParaRPr>
          </a:p>
        </p:txBody>
      </p:sp>
    </p:spTree>
    <p:extLst>
      <p:ext uri="{BB962C8B-B14F-4D97-AF65-F5344CB8AC3E}">
        <p14:creationId xmlns:p14="http://schemas.microsoft.com/office/powerpoint/2010/main" val="390985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指令格式设计</a:t>
            </a:r>
          </a:p>
        </p:txBody>
      </p:sp>
      <p:sp>
        <p:nvSpPr>
          <p:cNvPr id="3" name="内容占位符 2"/>
          <p:cNvSpPr>
            <a:spLocks noGrp="1"/>
          </p:cNvSpPr>
          <p:nvPr>
            <p:ph idx="1"/>
          </p:nvPr>
        </p:nvSpPr>
        <p:spPr>
          <a:xfrm>
            <a:off x="487823" y="3419106"/>
            <a:ext cx="10515599" cy="3014365"/>
          </a:xfrm>
        </p:spPr>
        <p:txBody>
          <a:bodyPr/>
          <a:lstStyle/>
          <a:p>
            <a:r>
              <a:rPr lang="zh-CN" altLang="en-US" dirty="0"/>
              <a:t>根据指令规模及是否支持操作码扩展，确定操作码字段长度</a:t>
            </a:r>
            <a:endParaRPr lang="en-US" altLang="zh-CN" dirty="0"/>
          </a:p>
          <a:p>
            <a:r>
              <a:rPr lang="zh-CN" altLang="en-US" dirty="0"/>
              <a:t>根据对操作数的要求确定地址码字段的个数</a:t>
            </a:r>
            <a:endParaRPr lang="en-US" altLang="zh-CN" dirty="0"/>
          </a:p>
          <a:p>
            <a:r>
              <a:rPr lang="zh-CN" altLang="en-US" dirty="0"/>
              <a:t>根据寻址方式的要求，为各地址码字段确定寻址方式字段长度</a:t>
            </a:r>
            <a:endParaRPr lang="en-US" altLang="zh-CN" dirty="0"/>
          </a:p>
          <a:p>
            <a:r>
              <a:rPr lang="zh-CN" altLang="en-US" dirty="0"/>
              <a:t>定长还是变长</a:t>
            </a:r>
            <a:endParaRPr lang="en-US" altLang="zh-CN" dirty="0"/>
          </a:p>
          <a:p>
            <a:endParaRPr lang="zh-CN" altLang="en-US" dirty="0"/>
          </a:p>
        </p:txBody>
      </p:sp>
      <p:grpSp>
        <p:nvGrpSpPr>
          <p:cNvPr id="27" name="组合 26"/>
          <p:cNvGrpSpPr/>
          <p:nvPr/>
        </p:nvGrpSpPr>
        <p:grpSpPr>
          <a:xfrm>
            <a:off x="5364092" y="1232594"/>
            <a:ext cx="2143273" cy="771721"/>
            <a:chOff x="5884239" y="1540134"/>
            <a:chExt cx="2143273" cy="771721"/>
          </a:xfrm>
        </p:grpSpPr>
        <p:sp>
          <p:nvSpPr>
            <p:cNvPr id="28" name="Rectangle 15"/>
            <p:cNvSpPr>
              <a:spLocks noChangeArrowheads="1"/>
            </p:cNvSpPr>
            <p:nvPr/>
          </p:nvSpPr>
          <p:spPr bwMode="auto">
            <a:xfrm>
              <a:off x="6219324" y="1540134"/>
              <a:ext cx="1295400" cy="396875"/>
            </a:xfrm>
            <a:prstGeom prst="rect">
              <a:avLst/>
            </a:prstGeom>
            <a:noFill/>
            <a:ln w="9525">
              <a:noFill/>
              <a:miter lim="800000"/>
              <a:headEnd/>
              <a:tailEnd/>
            </a:ln>
            <a:effectLst/>
          </p:spPr>
          <p:txBody>
            <a:bodyPr>
              <a:spAutoFit/>
            </a:bodyPr>
            <a:lstStyle/>
            <a:p>
              <a:pPr algn="r" fontAlgn="base">
                <a:spcBef>
                  <a:spcPct val="20000"/>
                </a:spcBef>
                <a:spcAft>
                  <a:spcPct val="0"/>
                </a:spcAft>
                <a:buClr>
                  <a:srgbClr val="FFCC00"/>
                </a:buClr>
                <a:buSzPct val="70000"/>
                <a:defRPr/>
              </a:pPr>
              <a:r>
                <a:rPr lang="zh-CN" altLang="en-US" sz="2000" b="1" dirty="0">
                  <a:solidFill>
                    <a:schemeClr val="accent2">
                      <a:lumMod val="75000"/>
                    </a:schemeClr>
                  </a:solidFill>
                  <a:latin typeface="微软雅黑" pitchFamily="34" charset="-122"/>
                  <a:ea typeface="微软雅黑" pitchFamily="34" charset="-122"/>
                </a:rPr>
                <a:t>寻址模式</a:t>
              </a:r>
              <a:endParaRPr lang="zh-CN" altLang="en-US" sz="2000" b="1" dirty="0">
                <a:solidFill>
                  <a:schemeClr val="accent2">
                    <a:lumMod val="75000"/>
                  </a:schemeClr>
                </a:solidFill>
                <a:effectLst>
                  <a:outerShdw blurRad="38100" dist="38100" dir="2700000" algn="tl">
                    <a:srgbClr val="C0C0C0"/>
                  </a:outerShdw>
                </a:effectLst>
                <a:latin typeface="微软雅黑" pitchFamily="34" charset="-122"/>
                <a:ea typeface="微软雅黑" pitchFamily="34" charset="-122"/>
              </a:endParaRPr>
            </a:p>
          </p:txBody>
        </p:sp>
        <p:sp>
          <p:nvSpPr>
            <p:cNvPr id="29" name="Line 17"/>
            <p:cNvSpPr>
              <a:spLocks noChangeShapeType="1"/>
            </p:cNvSpPr>
            <p:nvPr/>
          </p:nvSpPr>
          <p:spPr bwMode="auto">
            <a:xfrm flipH="1">
              <a:off x="5884239" y="1918378"/>
              <a:ext cx="982785" cy="3934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pPr algn="r" fontAlgn="base">
                <a:spcBef>
                  <a:spcPct val="0"/>
                </a:spcBef>
                <a:spcAft>
                  <a:spcPct val="0"/>
                </a:spcAft>
              </a:pPr>
              <a:endParaRPr lang="zh-CN" altLang="en-US">
                <a:solidFill>
                  <a:srgbClr val="000000"/>
                </a:solidFill>
                <a:latin typeface="微软雅黑" pitchFamily="34" charset="-122"/>
                <a:ea typeface="微软雅黑" pitchFamily="34" charset="-122"/>
              </a:endParaRPr>
            </a:p>
          </p:txBody>
        </p:sp>
        <p:sp>
          <p:nvSpPr>
            <p:cNvPr id="30" name="Line 18"/>
            <p:cNvSpPr>
              <a:spLocks noChangeShapeType="1"/>
            </p:cNvSpPr>
            <p:nvPr/>
          </p:nvSpPr>
          <p:spPr bwMode="auto">
            <a:xfrm>
              <a:off x="6869638" y="1918378"/>
              <a:ext cx="1157874" cy="39347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pPr algn="r" fontAlgn="base">
                <a:spcBef>
                  <a:spcPct val="0"/>
                </a:spcBef>
                <a:spcAft>
                  <a:spcPct val="0"/>
                </a:spcAft>
              </a:pPr>
              <a:endParaRPr lang="zh-CN" altLang="en-US">
                <a:solidFill>
                  <a:srgbClr val="000000"/>
                </a:solidFill>
                <a:latin typeface="微软雅黑" pitchFamily="34" charset="-122"/>
                <a:ea typeface="微软雅黑" pitchFamily="34" charset="-122"/>
              </a:endParaRPr>
            </a:p>
          </p:txBody>
        </p:sp>
      </p:grpSp>
      <p:grpSp>
        <p:nvGrpSpPr>
          <p:cNvPr id="31" name="组合 30"/>
          <p:cNvGrpSpPr/>
          <p:nvPr/>
        </p:nvGrpSpPr>
        <p:grpSpPr>
          <a:xfrm>
            <a:off x="6371050" y="1235323"/>
            <a:ext cx="2552365" cy="766263"/>
            <a:chOff x="6891197" y="1542863"/>
            <a:chExt cx="2552365" cy="766263"/>
          </a:xfrm>
        </p:grpSpPr>
        <p:sp>
          <p:nvSpPr>
            <p:cNvPr id="32" name="Rectangle 16"/>
            <p:cNvSpPr>
              <a:spLocks noChangeArrowheads="1"/>
            </p:cNvSpPr>
            <p:nvPr/>
          </p:nvSpPr>
          <p:spPr bwMode="auto">
            <a:xfrm>
              <a:off x="7932262" y="1542863"/>
              <a:ext cx="1511300" cy="396875"/>
            </a:xfrm>
            <a:prstGeom prst="rect">
              <a:avLst/>
            </a:prstGeom>
            <a:noFill/>
            <a:ln w="9525">
              <a:noFill/>
              <a:miter lim="800000"/>
              <a:headEnd/>
              <a:tailEnd/>
            </a:ln>
            <a:effectLst/>
          </p:spPr>
          <p:txBody>
            <a:bodyPr>
              <a:spAutoFit/>
            </a:bodyPr>
            <a:lstStyle/>
            <a:p>
              <a:pPr algn="r" fontAlgn="base">
                <a:spcBef>
                  <a:spcPct val="20000"/>
                </a:spcBef>
                <a:spcAft>
                  <a:spcPct val="0"/>
                </a:spcAft>
                <a:buClr>
                  <a:srgbClr val="FFCC00"/>
                </a:buClr>
                <a:buSzPct val="70000"/>
                <a:defRPr/>
              </a:pPr>
              <a:r>
                <a:rPr lang="zh-CN" altLang="en-US" sz="2000" b="1" dirty="0">
                  <a:solidFill>
                    <a:srgbClr val="00B0F0"/>
                  </a:solidFill>
                  <a:latin typeface="微软雅黑" pitchFamily="34" charset="-122"/>
                  <a:ea typeface="微软雅黑" pitchFamily="34" charset="-122"/>
                </a:rPr>
                <a:t>操作数地址</a:t>
              </a:r>
              <a:endParaRPr lang="zh-CN" altLang="en-US" sz="2000" b="1" dirty="0">
                <a:solidFill>
                  <a:srgbClr val="00B0F0"/>
                </a:solidFill>
                <a:effectLst>
                  <a:outerShdw blurRad="38100" dist="38100" dir="2700000" algn="tl">
                    <a:srgbClr val="C0C0C0"/>
                  </a:outerShdw>
                </a:effectLst>
                <a:latin typeface="微软雅黑" pitchFamily="34" charset="-122"/>
                <a:ea typeface="微软雅黑" pitchFamily="34" charset="-122"/>
              </a:endParaRPr>
            </a:p>
          </p:txBody>
        </p:sp>
        <p:sp>
          <p:nvSpPr>
            <p:cNvPr id="33" name="Line 19"/>
            <p:cNvSpPr>
              <a:spLocks noChangeShapeType="1"/>
            </p:cNvSpPr>
            <p:nvPr/>
          </p:nvSpPr>
          <p:spPr bwMode="auto">
            <a:xfrm flipV="1">
              <a:off x="6891197" y="1929656"/>
              <a:ext cx="1528134" cy="3794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pPr algn="r" fontAlgn="base">
                <a:spcBef>
                  <a:spcPct val="0"/>
                </a:spcBef>
                <a:spcAft>
                  <a:spcPct val="0"/>
                </a:spcAft>
              </a:pPr>
              <a:endParaRPr lang="zh-CN" altLang="en-US">
                <a:solidFill>
                  <a:srgbClr val="000000"/>
                </a:solidFill>
                <a:latin typeface="微软雅黑" pitchFamily="34" charset="-122"/>
                <a:ea typeface="微软雅黑" pitchFamily="34" charset="-122"/>
              </a:endParaRPr>
            </a:p>
          </p:txBody>
        </p:sp>
        <p:sp>
          <p:nvSpPr>
            <p:cNvPr id="34" name="Line 20"/>
            <p:cNvSpPr>
              <a:spLocks noChangeShapeType="1"/>
            </p:cNvSpPr>
            <p:nvPr/>
          </p:nvSpPr>
          <p:spPr bwMode="auto">
            <a:xfrm>
              <a:off x="8419331" y="1929656"/>
              <a:ext cx="692917" cy="3794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square">
              <a:spAutoFit/>
            </a:bodyPr>
            <a:lstStyle/>
            <a:p>
              <a:pPr algn="r" fontAlgn="base">
                <a:spcBef>
                  <a:spcPct val="0"/>
                </a:spcBef>
                <a:spcAft>
                  <a:spcPct val="0"/>
                </a:spcAft>
              </a:pPr>
              <a:endParaRPr lang="zh-CN" altLang="en-US">
                <a:solidFill>
                  <a:srgbClr val="000000"/>
                </a:solidFill>
                <a:latin typeface="微软雅黑" pitchFamily="34" charset="-122"/>
                <a:ea typeface="微软雅黑" pitchFamily="34" charset="-122"/>
              </a:endParaRPr>
            </a:p>
          </p:txBody>
        </p:sp>
      </p:grpSp>
      <p:grpSp>
        <p:nvGrpSpPr>
          <p:cNvPr id="37" name="组合 36"/>
          <p:cNvGrpSpPr/>
          <p:nvPr/>
        </p:nvGrpSpPr>
        <p:grpSpPr>
          <a:xfrm>
            <a:off x="3290103" y="2004315"/>
            <a:ext cx="5829026" cy="432049"/>
            <a:chOff x="3793762" y="1942889"/>
            <a:chExt cx="5829026" cy="432049"/>
          </a:xfrm>
          <a:effectLst>
            <a:outerShdw blurRad="50800" dist="38100" dir="5400000" algn="t" rotWithShape="0">
              <a:prstClr val="black">
                <a:alpha val="40000"/>
              </a:prstClr>
            </a:outerShdw>
          </a:effectLst>
        </p:grpSpPr>
        <p:sp>
          <p:nvSpPr>
            <p:cNvPr id="38" name="矩形 37"/>
            <p:cNvSpPr/>
            <p:nvPr/>
          </p:nvSpPr>
          <p:spPr>
            <a:xfrm>
              <a:off x="3793762" y="1942890"/>
              <a:ext cx="1477019" cy="432048"/>
            </a:xfrm>
            <a:prstGeom prst="rect">
              <a:avLst/>
            </a:prstGeom>
            <a:solidFill>
              <a:srgbClr val="CCFF66"/>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微软雅黑"/>
                  <a:ea typeface="微软雅黑"/>
                  <a:cs typeface="+mn-cs"/>
                </a:rPr>
                <a:t>OP</a:t>
              </a:r>
            </a:p>
          </p:txBody>
        </p:sp>
        <p:grpSp>
          <p:nvGrpSpPr>
            <p:cNvPr id="39" name="组合 38"/>
            <p:cNvGrpSpPr/>
            <p:nvPr/>
          </p:nvGrpSpPr>
          <p:grpSpPr>
            <a:xfrm>
              <a:off x="5262945" y="1942889"/>
              <a:ext cx="4359843" cy="432048"/>
              <a:chOff x="5730213" y="1335507"/>
              <a:chExt cx="3687973" cy="432048"/>
            </a:xfrm>
          </p:grpSpPr>
          <p:sp>
            <p:nvSpPr>
              <p:cNvPr id="40" name="矩形 39"/>
              <p:cNvSpPr/>
              <p:nvPr/>
            </p:nvSpPr>
            <p:spPr>
              <a:xfrm>
                <a:off x="8496193" y="1335507"/>
                <a:ext cx="921993"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err="1">
                    <a:ln>
                      <a:noFill/>
                    </a:ln>
                    <a:solidFill>
                      <a:schemeClr val="bg1"/>
                    </a:solidFill>
                    <a:effectLst/>
                    <a:uLnTx/>
                    <a:uFillTx/>
                    <a:latin typeface="微软雅黑"/>
                    <a:ea typeface="微软雅黑"/>
                    <a:cs typeface="+mn-cs"/>
                  </a:rPr>
                  <a:t>Reg</a:t>
                </a:r>
                <a:endPar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endParaRPr>
              </a:p>
            </p:txBody>
          </p:sp>
          <p:sp>
            <p:nvSpPr>
              <p:cNvPr id="41" name="矩形 40"/>
              <p:cNvSpPr/>
              <p:nvPr/>
            </p:nvSpPr>
            <p:spPr>
              <a:xfrm>
                <a:off x="7578619" y="1335507"/>
                <a:ext cx="921993" cy="432048"/>
              </a:xfrm>
              <a:prstGeom prst="rect">
                <a:avLst/>
              </a:prstGeom>
              <a:solidFill>
                <a:schemeClr val="accent2">
                  <a:lumMod val="60000"/>
                  <a:lumOff val="40000"/>
                </a:schemeClr>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Mode</a:t>
                </a:r>
              </a:p>
            </p:txBody>
          </p:sp>
          <p:sp>
            <p:nvSpPr>
              <p:cNvPr id="42" name="矩形 41"/>
              <p:cNvSpPr/>
              <p:nvPr/>
            </p:nvSpPr>
            <p:spPr>
              <a:xfrm>
                <a:off x="6654416" y="1335507"/>
                <a:ext cx="921993"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err="1">
                    <a:ln>
                      <a:noFill/>
                    </a:ln>
                    <a:solidFill>
                      <a:schemeClr val="bg1"/>
                    </a:solidFill>
                    <a:effectLst/>
                    <a:uLnTx/>
                    <a:uFillTx/>
                    <a:latin typeface="微软雅黑"/>
                    <a:ea typeface="微软雅黑"/>
                    <a:cs typeface="+mn-cs"/>
                  </a:rPr>
                  <a:t>Reg</a:t>
                </a:r>
                <a:endPar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endParaRPr>
              </a:p>
            </p:txBody>
          </p:sp>
          <p:sp>
            <p:nvSpPr>
              <p:cNvPr id="43" name="矩形 42"/>
              <p:cNvSpPr/>
              <p:nvPr/>
            </p:nvSpPr>
            <p:spPr>
              <a:xfrm>
                <a:off x="5730213" y="1335507"/>
                <a:ext cx="921993" cy="432048"/>
              </a:xfrm>
              <a:prstGeom prst="rect">
                <a:avLst/>
              </a:prstGeom>
              <a:solidFill>
                <a:schemeClr val="accent2">
                  <a:lumMod val="60000"/>
                  <a:lumOff val="40000"/>
                </a:schemeClr>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Mode</a:t>
                </a:r>
              </a:p>
            </p:txBody>
          </p:sp>
        </p:grpSp>
      </p:grpSp>
      <p:grpSp>
        <p:nvGrpSpPr>
          <p:cNvPr id="44" name="组合 43"/>
          <p:cNvGrpSpPr/>
          <p:nvPr/>
        </p:nvGrpSpPr>
        <p:grpSpPr>
          <a:xfrm>
            <a:off x="4759286" y="2418374"/>
            <a:ext cx="4359843" cy="368961"/>
            <a:chOff x="5262945" y="2356948"/>
            <a:chExt cx="4359843" cy="368961"/>
          </a:xfrm>
        </p:grpSpPr>
        <p:grpSp>
          <p:nvGrpSpPr>
            <p:cNvPr id="45" name="组合 44"/>
            <p:cNvGrpSpPr/>
            <p:nvPr/>
          </p:nvGrpSpPr>
          <p:grpSpPr>
            <a:xfrm>
              <a:off x="5262945" y="2356948"/>
              <a:ext cx="2182533" cy="362546"/>
              <a:chOff x="5262945" y="2356948"/>
              <a:chExt cx="2182533" cy="362546"/>
            </a:xfrm>
          </p:grpSpPr>
          <p:cxnSp>
            <p:nvCxnSpPr>
              <p:cNvPr id="47" name="直接连接符 46"/>
              <p:cNvCxnSpPr/>
              <p:nvPr/>
            </p:nvCxnSpPr>
            <p:spPr>
              <a:xfrm>
                <a:off x="5262945" y="2381885"/>
                <a:ext cx="0" cy="3376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7445478" y="2356948"/>
                <a:ext cx="0" cy="3625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直接连接符 45"/>
            <p:cNvCxnSpPr/>
            <p:nvPr/>
          </p:nvCxnSpPr>
          <p:spPr>
            <a:xfrm>
              <a:off x="9622788" y="2363363"/>
              <a:ext cx="0" cy="3625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4756674" y="2463239"/>
            <a:ext cx="2171546" cy="369332"/>
            <a:chOff x="5260333" y="2401813"/>
            <a:chExt cx="2171546" cy="369332"/>
          </a:xfrm>
        </p:grpSpPr>
        <p:sp>
          <p:nvSpPr>
            <p:cNvPr id="50" name="Rectangle 13"/>
            <p:cNvSpPr>
              <a:spLocks noChangeArrowheads="1"/>
            </p:cNvSpPr>
            <p:nvPr/>
          </p:nvSpPr>
          <p:spPr bwMode="auto">
            <a:xfrm>
              <a:off x="5600637" y="2401813"/>
              <a:ext cx="1295400" cy="369332"/>
            </a:xfrm>
            <a:prstGeom prst="rect">
              <a:avLst/>
            </a:prstGeom>
            <a:noFill/>
            <a:ln w="9525">
              <a:noFill/>
              <a:miter lim="800000"/>
              <a:headEnd/>
              <a:tailEnd/>
            </a:ln>
            <a:effectLst/>
          </p:spPr>
          <p:txBody>
            <a:bodyPr>
              <a:spAutoFit/>
            </a:bodyPr>
            <a:lstStyle/>
            <a:p>
              <a:pPr algn="r" fontAlgn="base">
                <a:spcBef>
                  <a:spcPct val="20000"/>
                </a:spcBef>
                <a:spcAft>
                  <a:spcPct val="0"/>
                </a:spcAft>
                <a:buClr>
                  <a:srgbClr val="FFCC00"/>
                </a:buClr>
                <a:buSzPct val="70000"/>
                <a:defRPr/>
              </a:pPr>
              <a:r>
                <a:rPr lang="zh-CN" altLang="en-US" b="1" dirty="0">
                  <a:solidFill>
                    <a:srgbClr val="0000FF"/>
                  </a:solidFill>
                  <a:latin typeface="微软雅黑" pitchFamily="34" charset="-122"/>
                  <a:ea typeface="微软雅黑" pitchFamily="34" charset="-122"/>
                </a:rPr>
                <a:t>源操作数</a:t>
              </a:r>
              <a:endParaRPr lang="zh-CN" altLang="en-US" b="1" dirty="0">
                <a:solidFill>
                  <a:srgbClr val="0000FF"/>
                </a:solidFill>
                <a:effectLst>
                  <a:outerShdw blurRad="38100" dist="38100" dir="2700000" algn="tl">
                    <a:srgbClr val="C0C0C0"/>
                  </a:outerShdw>
                </a:effectLst>
                <a:latin typeface="微软雅黑" pitchFamily="34" charset="-122"/>
                <a:ea typeface="微软雅黑" pitchFamily="34" charset="-122"/>
              </a:endParaRPr>
            </a:p>
          </p:txBody>
        </p:sp>
        <p:grpSp>
          <p:nvGrpSpPr>
            <p:cNvPr id="51" name="Group 62"/>
            <p:cNvGrpSpPr>
              <a:grpSpLocks/>
            </p:cNvGrpSpPr>
            <p:nvPr/>
          </p:nvGrpSpPr>
          <p:grpSpPr bwMode="auto">
            <a:xfrm>
              <a:off x="5260333" y="2575286"/>
              <a:ext cx="2171546" cy="15131"/>
              <a:chOff x="816" y="-12635"/>
              <a:chExt cx="4445" cy="15131"/>
            </a:xfrm>
          </p:grpSpPr>
          <p:sp>
            <p:nvSpPr>
              <p:cNvPr id="52" name="Line 63"/>
              <p:cNvSpPr>
                <a:spLocks noChangeShapeType="1"/>
              </p:cNvSpPr>
              <p:nvPr/>
            </p:nvSpPr>
            <p:spPr bwMode="auto">
              <a:xfrm>
                <a:off x="4164" y="-12635"/>
                <a:ext cx="1097"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53" name="Line 64"/>
              <p:cNvSpPr>
                <a:spLocks noChangeShapeType="1"/>
              </p:cNvSpPr>
              <p:nvPr/>
            </p:nvSpPr>
            <p:spPr bwMode="auto">
              <a:xfrm flipH="1">
                <a:off x="816" y="2496"/>
                <a:ext cx="1121" cy="0"/>
              </a:xfrm>
              <a:prstGeom prst="line">
                <a:avLst/>
              </a:prstGeom>
              <a:noFill/>
              <a:ln w="19050">
                <a:solidFill>
                  <a:schemeClr val="tx1"/>
                </a:solidFill>
                <a:round/>
                <a:headEnd/>
                <a:tailEnd type="triangle" w="med" len="med"/>
              </a:ln>
            </p:spPr>
            <p:txBody>
              <a:bodyPr/>
              <a:lstStyle/>
              <a:p>
                <a:endParaRPr lang="zh-CN" altLang="en-US">
                  <a:latin typeface="+mn-ea"/>
                </a:endParaRPr>
              </a:p>
            </p:txBody>
          </p:sp>
        </p:grpSp>
      </p:grpSp>
      <p:grpSp>
        <p:nvGrpSpPr>
          <p:cNvPr id="54" name="组合 53"/>
          <p:cNvGrpSpPr/>
          <p:nvPr/>
        </p:nvGrpSpPr>
        <p:grpSpPr>
          <a:xfrm>
            <a:off x="6955419" y="2468654"/>
            <a:ext cx="2165195" cy="369332"/>
            <a:chOff x="7459078" y="2407228"/>
            <a:chExt cx="2165195" cy="369332"/>
          </a:xfrm>
        </p:grpSpPr>
        <p:sp>
          <p:nvSpPr>
            <p:cNvPr id="55" name="Rectangle 14"/>
            <p:cNvSpPr>
              <a:spLocks noChangeArrowheads="1"/>
            </p:cNvSpPr>
            <p:nvPr/>
          </p:nvSpPr>
          <p:spPr bwMode="auto">
            <a:xfrm>
              <a:off x="7721650" y="2407228"/>
              <a:ext cx="1637197" cy="369332"/>
            </a:xfrm>
            <a:prstGeom prst="rect">
              <a:avLst/>
            </a:prstGeom>
            <a:noFill/>
            <a:ln w="9525">
              <a:noFill/>
              <a:miter lim="800000"/>
              <a:headEnd/>
              <a:tailEnd/>
            </a:ln>
            <a:effectLst/>
          </p:spPr>
          <p:txBody>
            <a:bodyPr wrap="square">
              <a:spAutoFit/>
            </a:bodyPr>
            <a:lstStyle/>
            <a:p>
              <a:pPr algn="ctr" fontAlgn="base">
                <a:spcBef>
                  <a:spcPct val="20000"/>
                </a:spcBef>
                <a:spcAft>
                  <a:spcPct val="0"/>
                </a:spcAft>
                <a:buClr>
                  <a:srgbClr val="FFCC00"/>
                </a:buClr>
                <a:buSzPct val="70000"/>
                <a:defRPr/>
              </a:pPr>
              <a:r>
                <a:rPr lang="zh-CN" altLang="en-US" b="1" dirty="0">
                  <a:solidFill>
                    <a:srgbClr val="0000FF"/>
                  </a:solidFill>
                  <a:latin typeface="微软雅黑" pitchFamily="34" charset="-122"/>
                  <a:ea typeface="微软雅黑" pitchFamily="34" charset="-122"/>
                </a:rPr>
                <a:t>目的操作数</a:t>
              </a:r>
              <a:endParaRPr lang="zh-CN" altLang="en-US" b="1" dirty="0">
                <a:solidFill>
                  <a:srgbClr val="0000FF"/>
                </a:solidFill>
                <a:effectLst>
                  <a:outerShdw blurRad="38100" dist="38100" dir="2700000" algn="tl">
                    <a:srgbClr val="C0C0C0"/>
                  </a:outerShdw>
                </a:effectLst>
                <a:latin typeface="微软雅黑" pitchFamily="34" charset="-122"/>
                <a:ea typeface="微软雅黑" pitchFamily="34" charset="-122"/>
              </a:endParaRPr>
            </a:p>
          </p:txBody>
        </p:sp>
        <p:grpSp>
          <p:nvGrpSpPr>
            <p:cNvPr id="56" name="Group 62"/>
            <p:cNvGrpSpPr>
              <a:grpSpLocks/>
            </p:cNvGrpSpPr>
            <p:nvPr/>
          </p:nvGrpSpPr>
          <p:grpSpPr bwMode="auto">
            <a:xfrm>
              <a:off x="7459078" y="2569987"/>
              <a:ext cx="2165195" cy="5299"/>
              <a:chOff x="816" y="-2803"/>
              <a:chExt cx="4432" cy="5299"/>
            </a:xfrm>
          </p:grpSpPr>
          <p:sp>
            <p:nvSpPr>
              <p:cNvPr id="57" name="Line 63"/>
              <p:cNvSpPr>
                <a:spLocks noChangeShapeType="1"/>
              </p:cNvSpPr>
              <p:nvPr/>
            </p:nvSpPr>
            <p:spPr bwMode="auto">
              <a:xfrm>
                <a:off x="4332" y="-2803"/>
                <a:ext cx="916"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58" name="Line 64"/>
              <p:cNvSpPr>
                <a:spLocks noChangeShapeType="1"/>
              </p:cNvSpPr>
              <p:nvPr/>
            </p:nvSpPr>
            <p:spPr bwMode="auto">
              <a:xfrm flipH="1">
                <a:off x="816" y="2496"/>
                <a:ext cx="935" cy="0"/>
              </a:xfrm>
              <a:prstGeom prst="line">
                <a:avLst/>
              </a:prstGeom>
              <a:noFill/>
              <a:ln w="19050">
                <a:solidFill>
                  <a:schemeClr val="tx1"/>
                </a:solidFill>
                <a:round/>
                <a:headEnd/>
                <a:tailEnd type="triangle" w="med" len="med"/>
              </a:ln>
            </p:spPr>
            <p:txBody>
              <a:bodyPr/>
              <a:lstStyle/>
              <a:p>
                <a:endParaRPr lang="zh-CN" altLang="en-US">
                  <a:latin typeface="+mn-ea"/>
                </a:endParaRPr>
              </a:p>
            </p:txBody>
          </p:sp>
        </p:grpSp>
      </p:grpSp>
    </p:spTree>
    <p:extLst>
      <p:ext uri="{BB962C8B-B14F-4D97-AF65-F5344CB8AC3E}">
        <p14:creationId xmlns:p14="http://schemas.microsoft.com/office/powerpoint/2010/main" val="2684168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1462723"/>
            <a:ext cx="67678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2</a:t>
            </a:r>
            <a:r>
              <a:rPr lang="zh-CN" altLang="en-US" sz="2600">
                <a:solidFill>
                  <a:srgbClr val="000000"/>
                </a:solidFill>
                <a:latin typeface="Microsoft Yahei"/>
                <a:ea typeface="Microsoft Yahei"/>
                <a:sym typeface="Microsoft Yahei"/>
              </a:rPr>
              <a:t>下列关于指令的描述中</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正确的是 </a:t>
            </a:r>
            <a:r>
              <a:rPr lang="en-US" altLang="zh-CN" sz="2600">
                <a:solidFill>
                  <a:srgbClr val="000000"/>
                </a:solidFill>
                <a:latin typeface="Microsoft Yahei"/>
                <a:ea typeface="Microsoft Yahei"/>
                <a:sym typeface="Microsoft Yahei"/>
              </a:rPr>
              <a:t>(   ) (</a:t>
            </a:r>
            <a:r>
              <a:rPr lang="zh-CN" altLang="en-US" sz="2600">
                <a:solidFill>
                  <a:srgbClr val="000000"/>
                </a:solidFill>
                <a:latin typeface="Microsoft Yahei"/>
                <a:ea typeface="Microsoft Yahei"/>
                <a:sym typeface="Microsoft Yahei"/>
              </a:rPr>
              <a:t>多选</a:t>
            </a:r>
            <a:r>
              <a:rPr lang="en-US" altLang="zh-CN" sz="2600">
                <a:solidFill>
                  <a:srgbClr val="000000"/>
                </a:solidFill>
                <a:latin typeface="Microsoft Yahei"/>
                <a:ea typeface="Microsoft Yahei"/>
                <a:sym typeface="Microsoft Yahei"/>
              </a:rPr>
              <a:t>)</a:t>
            </a:r>
            <a:endParaRPr lang="zh-CN" altLang="en-US" sz="260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863691"/>
            <a:ext cx="4904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指令的操作码定义了指令的功能</a:t>
            </a:r>
          </a:p>
        </p:txBody>
      </p:sp>
      <p:sp>
        <p:nvSpPr>
          <p:cNvPr id="10" name="矩形 9"/>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20941"/>
            <a:ext cx="4904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指令的地址码字段是不可缺少的</a:t>
            </a:r>
          </a:p>
        </p:txBody>
      </p:sp>
      <p:sp>
        <p:nvSpPr>
          <p:cNvPr id="12" name="矩形 11"/>
          <p:cNvSpPr>
            <a:spLocks noChangeAspect="1"/>
          </p:cNvSpPr>
          <p:nvPr>
            <p:custDataLst>
              <p:tags r:id="rId6"/>
            </p:custDataLst>
          </p:nvPr>
        </p:nvSpPr>
        <p:spPr>
          <a:xfrm>
            <a:off x="15716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578191"/>
            <a:ext cx="4573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单地址指令只能处理一个数据</a:t>
            </a:r>
          </a:p>
        </p:txBody>
      </p:sp>
      <p:sp>
        <p:nvSpPr>
          <p:cNvPr id="14" name="矩形 13"/>
          <p:cNvSpPr>
            <a:spLocks noChangeAspect="1"/>
          </p:cNvSpPr>
          <p:nvPr>
            <p:custDataLst>
              <p:tags r:id="rId8"/>
            </p:custDataLst>
          </p:nvPr>
        </p:nvSpPr>
        <p:spPr>
          <a:xfrm>
            <a:off x="15716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35441"/>
            <a:ext cx="853440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指令的地址码字段可以表示一个地址</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也可以表示一个数据</a:t>
            </a:r>
          </a:p>
        </p:txBody>
      </p:sp>
      <p:sp>
        <p:nvSpPr>
          <p:cNvPr id="16" name="矩形 15"/>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21" name="组合 20"/>
          <p:cNvGrpSpPr/>
          <p:nvPr>
            <p:custDataLst>
              <p:tags r:id="rId12"/>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2" name="TextBox 21"/>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4"/>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5"/>
            </p:custDataLst>
          </p:nvPr>
        </p:nvSpPr>
        <p:spPr>
          <a:xfrm>
            <a:off x="12827000" y="1530003"/>
            <a:ext cx="3145155" cy="1384995"/>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100" dirty="0">
                <a:solidFill>
                  <a:srgbClr val="000000"/>
                </a:solidFill>
                <a:latin typeface="Microsoft Yahei"/>
                <a:ea typeface="Microsoft Yahei"/>
                <a:sym typeface="Microsoft Yahei"/>
              </a:rPr>
              <a:t>答案</a:t>
            </a:r>
            <a:r>
              <a:rPr lang="en-US" altLang="zh-CN" sz="2100" dirty="0">
                <a:solidFill>
                  <a:srgbClr val="000000"/>
                </a:solidFill>
                <a:latin typeface="Microsoft Yahei"/>
                <a:ea typeface="Microsoft Yahei"/>
                <a:sym typeface="Microsoft Yahei"/>
              </a:rPr>
              <a:t>AD</a:t>
            </a:r>
            <a:r>
              <a:rPr lang="zh-CN" altLang="en-US" sz="2100" dirty="0">
                <a:solidFill>
                  <a:srgbClr val="000000"/>
                </a:solidFill>
                <a:latin typeface="Microsoft Yahei"/>
                <a:ea typeface="Microsoft Yahei"/>
                <a:sym typeface="Microsoft Yahei"/>
              </a:rPr>
              <a:t>。</a:t>
            </a:r>
            <a:r>
              <a:rPr lang="en-US" altLang="zh-CN" sz="2100" dirty="0">
                <a:solidFill>
                  <a:srgbClr val="000000"/>
                </a:solidFill>
                <a:latin typeface="Microsoft Yahei"/>
                <a:ea typeface="Microsoft Yahei"/>
                <a:sym typeface="Microsoft Yahei"/>
              </a:rPr>
              <a:t>B</a:t>
            </a:r>
            <a:r>
              <a:rPr lang="zh-CN" altLang="en-US" sz="2100" dirty="0">
                <a:solidFill>
                  <a:srgbClr val="000000"/>
                </a:solidFill>
                <a:latin typeface="Microsoft Yahei"/>
                <a:ea typeface="Microsoft Yahei"/>
                <a:sym typeface="Microsoft Yahei"/>
              </a:rPr>
              <a:t>错</a:t>
            </a:r>
            <a:r>
              <a:rPr lang="en-US" altLang="zh-CN" sz="2100" dirty="0">
                <a:solidFill>
                  <a:srgbClr val="000000"/>
                </a:solidFill>
                <a:latin typeface="Microsoft Yahei"/>
                <a:ea typeface="Microsoft Yahei"/>
                <a:sym typeface="Microsoft Yahei"/>
              </a:rPr>
              <a:t>,</a:t>
            </a:r>
            <a:r>
              <a:rPr lang="zh-CN" altLang="en-US" sz="2100" dirty="0">
                <a:solidFill>
                  <a:srgbClr val="000000"/>
                </a:solidFill>
                <a:latin typeface="Microsoft Yahei"/>
                <a:ea typeface="Microsoft Yahei"/>
                <a:sym typeface="Microsoft Yahei"/>
              </a:rPr>
              <a:t>地址码可以没有</a:t>
            </a:r>
            <a:r>
              <a:rPr lang="en-US" altLang="zh-CN" sz="2100" dirty="0">
                <a:solidFill>
                  <a:srgbClr val="000000"/>
                </a:solidFill>
                <a:latin typeface="Microsoft Yahei"/>
                <a:ea typeface="Microsoft Yahei"/>
                <a:sym typeface="Microsoft Yahei"/>
              </a:rPr>
              <a:t>,</a:t>
            </a:r>
            <a:r>
              <a:rPr lang="zh-CN" altLang="en-US" sz="2100" dirty="0">
                <a:solidFill>
                  <a:srgbClr val="000000"/>
                </a:solidFill>
                <a:latin typeface="Microsoft Yahei"/>
                <a:ea typeface="Microsoft Yahei"/>
                <a:sym typeface="Microsoft Yahei"/>
              </a:rPr>
              <a:t>如</a:t>
            </a:r>
            <a:r>
              <a:rPr lang="en-US" altLang="zh-CN" sz="2100" dirty="0">
                <a:solidFill>
                  <a:srgbClr val="000000"/>
                </a:solidFill>
                <a:latin typeface="Microsoft Yahei"/>
                <a:ea typeface="Microsoft Yahei"/>
                <a:sym typeface="Microsoft Yahei"/>
              </a:rPr>
              <a:t>NOP</a:t>
            </a:r>
            <a:r>
              <a:rPr lang="zh-CN" altLang="en-US" sz="2100" dirty="0">
                <a:solidFill>
                  <a:srgbClr val="000000"/>
                </a:solidFill>
                <a:latin typeface="Microsoft Yahei"/>
                <a:ea typeface="Microsoft Yahei"/>
                <a:sym typeface="Microsoft Yahei"/>
              </a:rPr>
              <a:t>、</a:t>
            </a:r>
            <a:r>
              <a:rPr lang="en-US" altLang="zh-CN" sz="2100" dirty="0">
                <a:solidFill>
                  <a:srgbClr val="000000"/>
                </a:solidFill>
                <a:latin typeface="Microsoft Yahei"/>
                <a:ea typeface="Microsoft Yahei"/>
                <a:sym typeface="Microsoft Yahei"/>
              </a:rPr>
              <a:t>HLT</a:t>
            </a:r>
            <a:r>
              <a:rPr lang="zh-CN" altLang="en-US" sz="2100" dirty="0">
                <a:solidFill>
                  <a:srgbClr val="000000"/>
                </a:solidFill>
                <a:latin typeface="Microsoft Yahei"/>
                <a:ea typeface="Microsoft Yahei"/>
                <a:sym typeface="Microsoft Yahei"/>
              </a:rPr>
              <a:t>等指令。</a:t>
            </a:r>
            <a:r>
              <a:rPr lang="en-US" altLang="zh-CN" sz="2100" dirty="0">
                <a:solidFill>
                  <a:srgbClr val="000000"/>
                </a:solidFill>
                <a:latin typeface="Microsoft Yahei"/>
                <a:ea typeface="Microsoft Yahei"/>
                <a:sym typeface="Microsoft Yahei"/>
              </a:rPr>
              <a:t>C</a:t>
            </a:r>
            <a:r>
              <a:rPr lang="zh-CN" altLang="en-US" sz="2100" dirty="0">
                <a:solidFill>
                  <a:srgbClr val="000000"/>
                </a:solidFill>
                <a:latin typeface="Microsoft Yahei"/>
                <a:ea typeface="Microsoft Yahei"/>
                <a:sym typeface="Microsoft Yahei"/>
              </a:rPr>
              <a:t>错</a:t>
            </a:r>
            <a:r>
              <a:rPr lang="en-US" altLang="zh-CN" sz="2100" dirty="0">
                <a:solidFill>
                  <a:srgbClr val="000000"/>
                </a:solidFill>
                <a:latin typeface="Microsoft Yahei"/>
                <a:ea typeface="Microsoft Yahei"/>
                <a:sym typeface="Microsoft Yahei"/>
              </a:rPr>
              <a:t>,</a:t>
            </a:r>
            <a:r>
              <a:rPr lang="zh-CN" altLang="en-US" sz="2100" dirty="0">
                <a:solidFill>
                  <a:srgbClr val="000000"/>
                </a:solidFill>
                <a:latin typeface="Microsoft Yahei"/>
                <a:ea typeface="Microsoft Yahei"/>
                <a:sym typeface="Microsoft Yahei"/>
              </a:rPr>
              <a:t>可以处理多个</a:t>
            </a:r>
            <a:r>
              <a:rPr lang="en-US" altLang="zh-CN" sz="2100" dirty="0">
                <a:solidFill>
                  <a:srgbClr val="000000"/>
                </a:solidFill>
                <a:latin typeface="Microsoft Yahei"/>
                <a:ea typeface="Microsoft Yahei"/>
                <a:sym typeface="Microsoft Yahei"/>
              </a:rPr>
              <a:t>,</a:t>
            </a:r>
            <a:r>
              <a:rPr lang="zh-CN" altLang="en-US" sz="2100" dirty="0">
                <a:solidFill>
                  <a:srgbClr val="000000"/>
                </a:solidFill>
                <a:latin typeface="Microsoft Yahei"/>
                <a:ea typeface="Microsoft Yahei"/>
                <a:sym typeface="Microsoft Yahei"/>
              </a:rPr>
              <a:t>通过其它寄存器给出。</a:t>
            </a:r>
          </a:p>
        </p:txBody>
      </p:sp>
      <p:sp>
        <p:nvSpPr>
          <p:cNvPr id="25" name="圆角矩形 24"/>
          <p:cNvSpPr/>
          <p:nvPr>
            <p:custDataLst>
              <p:tags r:id="rId1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sp>
        <p:nvSpPr>
          <p:cNvPr id="26"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多选题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66037481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1462723"/>
            <a:ext cx="73298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3</a:t>
            </a:r>
            <a:r>
              <a:rPr lang="zh-CN" altLang="en-US" sz="2600">
                <a:solidFill>
                  <a:srgbClr val="000000"/>
                </a:solidFill>
                <a:latin typeface="Microsoft Yahei"/>
                <a:ea typeface="Microsoft Yahei"/>
                <a:sym typeface="Microsoft Yahei"/>
              </a:rPr>
              <a:t>下列关于指令格式的描述中</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正确的是</a:t>
            </a:r>
            <a:r>
              <a:rPr lang="en-US" altLang="zh-CN" sz="2600">
                <a:solidFill>
                  <a:srgbClr val="000000"/>
                </a:solidFill>
                <a:latin typeface="Microsoft Yahei"/>
                <a:ea typeface="Microsoft Yahei"/>
                <a:sym typeface="Microsoft Yahei"/>
              </a:rPr>
              <a:t>(  )  (</a:t>
            </a:r>
            <a:r>
              <a:rPr lang="zh-CN" altLang="en-US" sz="2600">
                <a:solidFill>
                  <a:srgbClr val="000000"/>
                </a:solidFill>
                <a:latin typeface="Microsoft Yahei"/>
                <a:ea typeface="Microsoft Yahei"/>
                <a:sym typeface="Microsoft Yahei"/>
              </a:rPr>
              <a:t>多选</a:t>
            </a:r>
            <a:r>
              <a:rPr lang="en-US" altLang="zh-CN" sz="2600">
                <a:solidFill>
                  <a:srgbClr val="000000"/>
                </a:solidFill>
                <a:latin typeface="Microsoft Yahei"/>
                <a:ea typeface="Microsoft Yahei"/>
                <a:sym typeface="Microsoft Yahei"/>
              </a:rPr>
              <a:t>)</a:t>
            </a:r>
            <a:endParaRPr lang="zh-CN" altLang="en-US" sz="260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930560"/>
            <a:ext cx="8072755" cy="35394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1700">
                <a:solidFill>
                  <a:srgbClr val="000000"/>
                </a:solidFill>
                <a:latin typeface="Microsoft Yahei"/>
                <a:ea typeface="Microsoft Yahei"/>
                <a:sym typeface="Microsoft Yahei"/>
              </a:rPr>
              <a:t>对采用定长操作码的计算机而言</a:t>
            </a:r>
            <a:r>
              <a:rPr lang="en-US" altLang="zh-CN" sz="1700">
                <a:solidFill>
                  <a:srgbClr val="000000"/>
                </a:solidFill>
                <a:latin typeface="Microsoft Yahei"/>
                <a:ea typeface="Microsoft Yahei"/>
                <a:sym typeface="Microsoft Yahei"/>
              </a:rPr>
              <a:t>,</a:t>
            </a:r>
            <a:r>
              <a:rPr lang="zh-CN" altLang="en-US" sz="1700">
                <a:solidFill>
                  <a:srgbClr val="000000"/>
                </a:solidFill>
                <a:latin typeface="Microsoft Yahei"/>
                <a:ea typeface="Microsoft Yahei"/>
                <a:sym typeface="Microsoft Yahei"/>
              </a:rPr>
              <a:t>若需要支持</a:t>
            </a:r>
            <a:r>
              <a:rPr lang="en-US" altLang="zh-CN" sz="1700">
                <a:solidFill>
                  <a:srgbClr val="000000"/>
                </a:solidFill>
                <a:latin typeface="Microsoft Yahei"/>
                <a:ea typeface="Microsoft Yahei"/>
                <a:sym typeface="Microsoft Yahei"/>
              </a:rPr>
              <a:t>65</a:t>
            </a:r>
            <a:r>
              <a:rPr lang="zh-CN" altLang="en-US" sz="1700">
                <a:solidFill>
                  <a:srgbClr val="000000"/>
                </a:solidFill>
                <a:latin typeface="Microsoft Yahei"/>
                <a:ea typeface="Microsoft Yahei"/>
                <a:sym typeface="Microsoft Yahei"/>
              </a:rPr>
              <a:t>条指令</a:t>
            </a:r>
            <a:r>
              <a:rPr lang="en-US" altLang="zh-CN" sz="1700">
                <a:solidFill>
                  <a:srgbClr val="000000"/>
                </a:solidFill>
                <a:latin typeface="Microsoft Yahei"/>
                <a:ea typeface="Microsoft Yahei"/>
                <a:sym typeface="Microsoft Yahei"/>
              </a:rPr>
              <a:t>,</a:t>
            </a:r>
            <a:r>
              <a:rPr lang="zh-CN" altLang="en-US" sz="1700">
                <a:solidFill>
                  <a:srgbClr val="000000"/>
                </a:solidFill>
                <a:latin typeface="Microsoft Yahei"/>
                <a:ea typeface="Microsoft Yahei"/>
                <a:sym typeface="Microsoft Yahei"/>
              </a:rPr>
              <a:t>则其操作码字段最少需要</a:t>
            </a:r>
            <a:r>
              <a:rPr lang="en-US" altLang="zh-CN" sz="1700">
                <a:solidFill>
                  <a:srgbClr val="000000"/>
                </a:solidFill>
                <a:latin typeface="Microsoft Yahei"/>
                <a:ea typeface="Microsoft Yahei"/>
                <a:sym typeface="Microsoft Yahei"/>
              </a:rPr>
              <a:t>7</a:t>
            </a:r>
            <a:r>
              <a:rPr lang="zh-CN" altLang="en-US" sz="1700">
                <a:solidFill>
                  <a:srgbClr val="000000"/>
                </a:solidFill>
                <a:latin typeface="Microsoft Yahei"/>
                <a:ea typeface="Microsoft Yahei"/>
                <a:sym typeface="Microsoft Yahei"/>
              </a:rPr>
              <a:t>位</a:t>
            </a:r>
          </a:p>
        </p:txBody>
      </p:sp>
      <p:sp>
        <p:nvSpPr>
          <p:cNvPr id="10" name="矩形 9"/>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87810"/>
            <a:ext cx="7339330" cy="35394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1700">
                <a:solidFill>
                  <a:srgbClr val="000000"/>
                </a:solidFill>
                <a:latin typeface="Microsoft Yahei"/>
                <a:ea typeface="Microsoft Yahei"/>
                <a:sym typeface="Microsoft Yahei"/>
              </a:rPr>
              <a:t>若指令中每个地址字段位均为</a:t>
            </a:r>
            <a:r>
              <a:rPr lang="en-US" altLang="zh-CN" sz="1700">
                <a:solidFill>
                  <a:srgbClr val="000000"/>
                </a:solidFill>
                <a:latin typeface="Microsoft Yahei"/>
                <a:ea typeface="Microsoft Yahei"/>
                <a:sym typeface="Microsoft Yahei"/>
              </a:rPr>
              <a:t>4</a:t>
            </a:r>
            <a:r>
              <a:rPr lang="zh-CN" altLang="en-US" sz="1700">
                <a:solidFill>
                  <a:srgbClr val="000000"/>
                </a:solidFill>
                <a:latin typeface="Microsoft Yahei"/>
                <a:ea typeface="Microsoft Yahei"/>
                <a:sym typeface="Microsoft Yahei"/>
              </a:rPr>
              <a:t>位</a:t>
            </a:r>
            <a:r>
              <a:rPr lang="en-US" altLang="zh-CN" sz="1700">
                <a:solidFill>
                  <a:srgbClr val="000000"/>
                </a:solidFill>
                <a:latin typeface="Microsoft Yahei"/>
                <a:ea typeface="Microsoft Yahei"/>
                <a:sym typeface="Microsoft Yahei"/>
              </a:rPr>
              <a:t>,</a:t>
            </a:r>
            <a:r>
              <a:rPr lang="zh-CN" altLang="en-US" sz="1700">
                <a:solidFill>
                  <a:srgbClr val="000000"/>
                </a:solidFill>
                <a:latin typeface="Microsoft Yahei"/>
                <a:ea typeface="Microsoft Yahei"/>
                <a:sym typeface="Microsoft Yahei"/>
              </a:rPr>
              <a:t>则对</a:t>
            </a:r>
            <a:r>
              <a:rPr lang="en-US" altLang="zh-CN" sz="1700">
                <a:solidFill>
                  <a:srgbClr val="000000"/>
                </a:solidFill>
                <a:latin typeface="Microsoft Yahei"/>
                <a:ea typeface="Microsoft Yahei"/>
                <a:sym typeface="Microsoft Yahei"/>
              </a:rPr>
              <a:t>RR</a:t>
            </a:r>
            <a:r>
              <a:rPr lang="zh-CN" altLang="en-US" sz="1700">
                <a:solidFill>
                  <a:srgbClr val="000000"/>
                </a:solidFill>
                <a:latin typeface="Microsoft Yahei"/>
                <a:ea typeface="Microsoft Yahei"/>
                <a:sym typeface="Microsoft Yahei"/>
              </a:rPr>
              <a:t>型指令而言</a:t>
            </a:r>
            <a:r>
              <a:rPr lang="en-US" altLang="zh-CN" sz="1700">
                <a:solidFill>
                  <a:srgbClr val="000000"/>
                </a:solidFill>
                <a:latin typeface="Microsoft Yahei"/>
                <a:ea typeface="Microsoft Yahei"/>
                <a:sym typeface="Microsoft Yahei"/>
              </a:rPr>
              <a:t>,</a:t>
            </a:r>
            <a:r>
              <a:rPr lang="zh-CN" altLang="en-US" sz="1700">
                <a:solidFill>
                  <a:srgbClr val="000000"/>
                </a:solidFill>
                <a:latin typeface="Microsoft Yahei"/>
                <a:ea typeface="Microsoft Yahei"/>
                <a:sym typeface="Microsoft Yahei"/>
              </a:rPr>
              <a:t>可以 使用</a:t>
            </a:r>
            <a:r>
              <a:rPr lang="en-US" altLang="zh-CN" sz="1700">
                <a:solidFill>
                  <a:srgbClr val="000000"/>
                </a:solidFill>
                <a:latin typeface="Microsoft Yahei"/>
                <a:ea typeface="Microsoft Yahei"/>
                <a:sym typeface="Microsoft Yahei"/>
              </a:rPr>
              <a:t>16</a:t>
            </a:r>
            <a:r>
              <a:rPr lang="zh-CN" altLang="en-US" sz="1700">
                <a:solidFill>
                  <a:srgbClr val="000000"/>
                </a:solidFill>
                <a:latin typeface="Microsoft Yahei"/>
                <a:ea typeface="Microsoft Yahei"/>
                <a:sym typeface="Microsoft Yahei"/>
              </a:rPr>
              <a:t>个寄存器</a:t>
            </a:r>
          </a:p>
        </p:txBody>
      </p:sp>
      <p:sp>
        <p:nvSpPr>
          <p:cNvPr id="12" name="矩形 11"/>
          <p:cNvSpPr>
            <a:spLocks noChangeAspect="1"/>
          </p:cNvSpPr>
          <p:nvPr>
            <p:custDataLst>
              <p:tags r:id="rId6"/>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591199"/>
            <a:ext cx="8364855" cy="461665"/>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400">
                <a:solidFill>
                  <a:srgbClr val="000000"/>
                </a:solidFill>
                <a:latin typeface="Microsoft Yahei"/>
                <a:ea typeface="Microsoft Yahei"/>
                <a:sym typeface="Microsoft Yahei"/>
              </a:rPr>
              <a:t>指令字长确定的情况下</a:t>
            </a:r>
            <a:r>
              <a:rPr lang="en-US" altLang="zh-CN" sz="2400">
                <a:solidFill>
                  <a:srgbClr val="000000"/>
                </a:solidFill>
                <a:latin typeface="Microsoft Yahei"/>
                <a:ea typeface="Microsoft Yahei"/>
                <a:sym typeface="Microsoft Yahei"/>
              </a:rPr>
              <a:t>,</a:t>
            </a:r>
            <a:r>
              <a:rPr lang="zh-CN" altLang="en-US" sz="2400">
                <a:solidFill>
                  <a:srgbClr val="000000"/>
                </a:solidFill>
                <a:latin typeface="Microsoft Yahei"/>
                <a:ea typeface="Microsoft Yahei"/>
                <a:sym typeface="Microsoft Yahei"/>
              </a:rPr>
              <a:t>指令的地址字段越多 </a:t>
            </a:r>
            <a:r>
              <a:rPr lang="en-US" altLang="zh-CN" sz="2400">
                <a:solidFill>
                  <a:srgbClr val="000000"/>
                </a:solidFill>
                <a:latin typeface="Microsoft Yahei"/>
                <a:ea typeface="Microsoft Yahei"/>
                <a:sym typeface="Microsoft Yahei"/>
              </a:rPr>
              <a:t>,</a:t>
            </a:r>
            <a:r>
              <a:rPr lang="zh-CN" altLang="en-US" sz="2400">
                <a:solidFill>
                  <a:srgbClr val="000000"/>
                </a:solidFill>
                <a:latin typeface="Microsoft Yahei"/>
                <a:ea typeface="Microsoft Yahei"/>
                <a:sym typeface="Microsoft Yahei"/>
              </a:rPr>
              <a:t>则其位数就越少</a:t>
            </a:r>
          </a:p>
        </p:txBody>
      </p:sp>
      <p:sp>
        <p:nvSpPr>
          <p:cNvPr id="14" name="矩形 13"/>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35441"/>
            <a:ext cx="6555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计算机硬件是影响指令格式设计的因素之一</a:t>
            </a:r>
          </a:p>
        </p:txBody>
      </p:sp>
      <p:sp>
        <p:nvSpPr>
          <p:cNvPr id="16" name="矩形 15"/>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21" name="组合 20"/>
          <p:cNvGrpSpPr/>
          <p:nvPr>
            <p:custDataLst>
              <p:tags r:id="rId12"/>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2" name="TextBox 21"/>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4"/>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5"/>
            </p:custDataLst>
          </p:nvPr>
        </p:nvSpPr>
        <p:spPr>
          <a:xfrm>
            <a:off x="12827000" y="1978660"/>
            <a:ext cx="21831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a:ea typeface="Microsoft Yahei"/>
                <a:sym typeface="Microsoft Yahei"/>
              </a:rPr>
              <a:t>ABCD</a:t>
            </a:r>
            <a:r>
              <a:rPr lang="zh-CN" altLang="en-US" sz="2600" dirty="0">
                <a:solidFill>
                  <a:srgbClr val="000000"/>
                </a:solidFill>
                <a:latin typeface="Microsoft Yahei"/>
                <a:ea typeface="Microsoft Yahei"/>
                <a:sym typeface="Microsoft Yahei"/>
              </a:rPr>
              <a:t>全对。</a:t>
            </a:r>
          </a:p>
        </p:txBody>
      </p:sp>
      <p:sp>
        <p:nvSpPr>
          <p:cNvPr id="25" name="圆角矩形 24"/>
          <p:cNvSpPr/>
          <p:nvPr>
            <p:custDataLst>
              <p:tags r:id="rId1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sp>
        <p:nvSpPr>
          <p:cNvPr id="26"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多选题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82967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 name="圆角矩形 12"/>
          <p:cNvSpPr/>
          <p:nvPr/>
        </p:nvSpPr>
        <p:spPr>
          <a:xfrm>
            <a:off x="487822" y="942764"/>
            <a:ext cx="11250088" cy="1363990"/>
          </a:xfrm>
          <a:prstGeom prst="roundRect">
            <a:avLst>
              <a:gd name="adj" fmla="val 3855"/>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指令格式设计举例</a:t>
            </a:r>
          </a:p>
        </p:txBody>
      </p:sp>
      <p:sp>
        <p:nvSpPr>
          <p:cNvPr id="3" name="内容占位符 2"/>
          <p:cNvSpPr>
            <a:spLocks noGrp="1"/>
          </p:cNvSpPr>
          <p:nvPr>
            <p:ph idx="1"/>
          </p:nvPr>
        </p:nvSpPr>
        <p:spPr>
          <a:xfrm>
            <a:off x="487822" y="942764"/>
            <a:ext cx="10515599" cy="1492526"/>
          </a:xfrm>
        </p:spPr>
        <p:txBody>
          <a:bodyPr/>
          <a:lstStyle/>
          <a:p>
            <a:r>
              <a:rPr lang="zh-CN" altLang="en-US" sz="2800" b="1" dirty="0"/>
              <a:t>例</a:t>
            </a:r>
            <a:r>
              <a:rPr lang="en-US" altLang="zh-CN" sz="2800" b="1" dirty="0"/>
              <a:t>1. </a:t>
            </a:r>
            <a:r>
              <a:rPr lang="zh-CN" altLang="en-US" dirty="0"/>
              <a:t>字长</a:t>
            </a:r>
            <a:r>
              <a:rPr lang="en-US" altLang="zh-CN" dirty="0"/>
              <a:t>16</a:t>
            </a:r>
            <a:r>
              <a:rPr lang="zh-CN" altLang="en-US" dirty="0"/>
              <a:t>位，主存</a:t>
            </a:r>
            <a:r>
              <a:rPr lang="en-US" altLang="zh-CN" dirty="0"/>
              <a:t>64K</a:t>
            </a:r>
            <a:r>
              <a:rPr lang="zh-CN" altLang="en-US" dirty="0"/>
              <a:t>，指令单字长单地址，</a:t>
            </a:r>
            <a:r>
              <a:rPr lang="en-US" altLang="zh-CN" dirty="0"/>
              <a:t>80</a:t>
            </a:r>
            <a:r>
              <a:rPr lang="zh-CN" altLang="en-US" dirty="0"/>
              <a:t>条指令。寻址方式有直接、间接、相对、变址。请设计指令格式。</a:t>
            </a:r>
          </a:p>
          <a:p>
            <a:endParaRPr lang="zh-CN" altLang="en-US" dirty="0"/>
          </a:p>
        </p:txBody>
      </p:sp>
      <p:sp>
        <p:nvSpPr>
          <p:cNvPr id="4" name="内容占位符 2"/>
          <p:cNvSpPr txBox="1">
            <a:spLocks/>
          </p:cNvSpPr>
          <p:nvPr/>
        </p:nvSpPr>
        <p:spPr>
          <a:xfrm>
            <a:off x="562467" y="2502799"/>
            <a:ext cx="11100798" cy="1973606"/>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5000"/>
              </a:lnSpc>
              <a:spcBef>
                <a:spcPct val="50000"/>
              </a:spcBef>
            </a:pPr>
            <a:r>
              <a:rPr lang="en-US" altLang="zh-CN" sz="2400" dirty="0"/>
              <a:t>80</a:t>
            </a:r>
            <a:r>
              <a:rPr lang="zh-CN" altLang="en-US" sz="2400" dirty="0"/>
              <a:t>条指令         </a:t>
            </a:r>
            <a:r>
              <a:rPr lang="en-US" altLang="zh-CN" sz="2400" dirty="0">
                <a:sym typeface="Symbol" panose="05050102010706020507" pitchFamily="18" charset="2"/>
              </a:rPr>
              <a:t></a:t>
            </a:r>
            <a:r>
              <a:rPr lang="en-US" altLang="zh-CN" sz="2400" dirty="0"/>
              <a:t>   OP</a:t>
            </a:r>
            <a:r>
              <a:rPr lang="zh-CN" altLang="en-US" sz="2400" dirty="0"/>
              <a:t>字段需</a:t>
            </a:r>
            <a:r>
              <a:rPr lang="en-US" altLang="zh-CN" sz="2400" dirty="0"/>
              <a:t>7</a:t>
            </a:r>
            <a:r>
              <a:rPr lang="zh-CN" altLang="en-US" sz="2400" dirty="0"/>
              <a:t>位 </a:t>
            </a:r>
            <a:r>
              <a:rPr lang="en-US" altLang="zh-CN" sz="2400" dirty="0"/>
              <a:t>( 2</a:t>
            </a:r>
            <a:r>
              <a:rPr lang="en-US" altLang="zh-CN" sz="2400" baseline="30000" dirty="0"/>
              <a:t>7</a:t>
            </a:r>
            <a:r>
              <a:rPr lang="en-US" altLang="zh-CN" sz="2400" dirty="0"/>
              <a:t>=128 )</a:t>
            </a:r>
          </a:p>
          <a:p>
            <a:pPr>
              <a:lnSpc>
                <a:spcPct val="135000"/>
              </a:lnSpc>
              <a:spcBef>
                <a:spcPct val="50000"/>
              </a:spcBef>
            </a:pPr>
            <a:r>
              <a:rPr lang="en-US" altLang="zh-CN" sz="2400" dirty="0"/>
              <a:t>4</a:t>
            </a:r>
            <a:r>
              <a:rPr lang="zh-CN" altLang="en-US" sz="2400" dirty="0"/>
              <a:t>种寻址方式    </a:t>
            </a:r>
            <a:r>
              <a:rPr lang="en-US" altLang="zh-CN" sz="2400" dirty="0">
                <a:sym typeface="Symbol" panose="05050102010706020507" pitchFamily="18" charset="2"/>
              </a:rPr>
              <a:t></a:t>
            </a:r>
            <a:r>
              <a:rPr lang="en-US" altLang="zh-CN" sz="2400" dirty="0"/>
              <a:t>   </a:t>
            </a:r>
            <a:r>
              <a:rPr lang="zh-CN" altLang="en-US" sz="2400" dirty="0"/>
              <a:t>寻址方式位需</a:t>
            </a:r>
            <a:r>
              <a:rPr lang="en-US" altLang="zh-CN" sz="2400" dirty="0"/>
              <a:t>2</a:t>
            </a:r>
            <a:r>
              <a:rPr lang="zh-CN" altLang="en-US" sz="2400" dirty="0"/>
              <a:t>位</a:t>
            </a:r>
            <a:endParaRPr lang="en-US" altLang="zh-CN" sz="2400" dirty="0"/>
          </a:p>
          <a:p>
            <a:pPr>
              <a:lnSpc>
                <a:spcPct val="135000"/>
              </a:lnSpc>
              <a:spcBef>
                <a:spcPct val="50000"/>
              </a:spcBef>
            </a:pPr>
            <a:r>
              <a:rPr lang="zh-CN" altLang="en-US" sz="2400" dirty="0"/>
              <a:t>单字长单地址</a:t>
            </a:r>
            <a:r>
              <a:rPr lang="en-US" altLang="zh-CN" sz="2400" dirty="0"/>
              <a:t>   </a:t>
            </a:r>
            <a:r>
              <a:rPr lang="en-US" altLang="zh-CN" sz="2400" dirty="0">
                <a:sym typeface="Symbol" panose="05050102010706020507" pitchFamily="18" charset="2"/>
              </a:rPr>
              <a:t>   </a:t>
            </a:r>
            <a:r>
              <a:rPr lang="zh-CN" altLang="en-US" sz="2400" dirty="0">
                <a:sym typeface="Symbol" panose="05050102010706020507" pitchFamily="18" charset="2"/>
              </a:rPr>
              <a:t>地址码长度</a:t>
            </a:r>
            <a:r>
              <a:rPr lang="en-US" altLang="zh-CN" sz="2400" dirty="0">
                <a:sym typeface="Symbol" panose="05050102010706020507" pitchFamily="18" charset="2"/>
              </a:rPr>
              <a:t>=</a:t>
            </a:r>
            <a:r>
              <a:rPr lang="en-US" altLang="zh-CN" sz="2400" dirty="0"/>
              <a:t>16-7-2 =7</a:t>
            </a:r>
            <a:r>
              <a:rPr lang="zh-CN" altLang="en-US" sz="2400" dirty="0"/>
              <a:t>位</a:t>
            </a:r>
            <a:endParaRPr lang="en-US" altLang="zh-CN" sz="2400" dirty="0"/>
          </a:p>
          <a:p>
            <a:pPr marL="0" indent="0">
              <a:lnSpc>
                <a:spcPct val="135000"/>
              </a:lnSpc>
              <a:spcBef>
                <a:spcPct val="50000"/>
              </a:spcBef>
              <a:buNone/>
            </a:pPr>
            <a:endParaRPr lang="zh-CN" altLang="en-US" sz="2400" dirty="0"/>
          </a:p>
          <a:p>
            <a:pPr>
              <a:lnSpc>
                <a:spcPct val="135000"/>
              </a:lnSpc>
              <a:spcBef>
                <a:spcPct val="50000"/>
              </a:spcBef>
            </a:pPr>
            <a:endParaRPr lang="zh-CN" altLang="en-US" sz="2400" dirty="0"/>
          </a:p>
        </p:txBody>
      </p:sp>
      <p:grpSp>
        <p:nvGrpSpPr>
          <p:cNvPr id="7" name="组合 6"/>
          <p:cNvGrpSpPr/>
          <p:nvPr/>
        </p:nvGrpSpPr>
        <p:grpSpPr>
          <a:xfrm>
            <a:off x="2640978" y="5126798"/>
            <a:ext cx="6636771" cy="432049"/>
            <a:chOff x="2883379" y="3234045"/>
            <a:chExt cx="6636771" cy="432049"/>
          </a:xfrm>
          <a:effectLst>
            <a:outerShdw blurRad="50800" dist="38100" dir="5400000" algn="t" rotWithShape="0">
              <a:prstClr val="black">
                <a:alpha val="40000"/>
              </a:prstClr>
            </a:outerShdw>
          </a:effectLst>
        </p:grpSpPr>
        <p:sp>
          <p:nvSpPr>
            <p:cNvPr id="8" name="矩形 7"/>
            <p:cNvSpPr/>
            <p:nvPr/>
          </p:nvSpPr>
          <p:spPr>
            <a:xfrm>
              <a:off x="2883379" y="3234046"/>
              <a:ext cx="2817430" cy="432048"/>
            </a:xfrm>
            <a:prstGeom prst="rect">
              <a:avLst/>
            </a:prstGeom>
            <a:solidFill>
              <a:srgbClr val="CCFF66"/>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微软雅黑"/>
                  <a:ea typeface="微软雅黑"/>
                  <a:cs typeface="+mn-cs"/>
                </a:rPr>
                <a:t>OP(7)</a:t>
              </a:r>
            </a:p>
          </p:txBody>
        </p:sp>
        <p:grpSp>
          <p:nvGrpSpPr>
            <p:cNvPr id="9" name="组合 8"/>
            <p:cNvGrpSpPr/>
            <p:nvPr/>
          </p:nvGrpSpPr>
          <p:grpSpPr>
            <a:xfrm>
              <a:off x="5698773" y="3234045"/>
              <a:ext cx="3821377" cy="432048"/>
              <a:chOff x="6098879" y="1335507"/>
              <a:chExt cx="3232487" cy="432048"/>
            </a:xfrm>
          </p:grpSpPr>
          <p:sp>
            <p:nvSpPr>
              <p:cNvPr id="10" name="矩形 9"/>
              <p:cNvSpPr/>
              <p:nvPr/>
            </p:nvSpPr>
            <p:spPr>
              <a:xfrm>
                <a:off x="6948114" y="1335507"/>
                <a:ext cx="2383252"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A(7)</a:t>
                </a:r>
              </a:p>
            </p:txBody>
          </p:sp>
          <p:sp>
            <p:nvSpPr>
              <p:cNvPr id="11" name="矩形 10"/>
              <p:cNvSpPr/>
              <p:nvPr/>
            </p:nvSpPr>
            <p:spPr>
              <a:xfrm>
                <a:off x="6098879" y="1335507"/>
                <a:ext cx="846244" cy="432048"/>
              </a:xfrm>
              <a:prstGeom prst="rect">
                <a:avLst/>
              </a:prstGeom>
              <a:solidFill>
                <a:schemeClr val="accent2">
                  <a:lumMod val="60000"/>
                  <a:lumOff val="40000"/>
                </a:schemeClr>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Mode(2)</a:t>
                </a:r>
              </a:p>
            </p:txBody>
          </p:sp>
        </p:grpSp>
      </p:grpSp>
    </p:spTree>
    <p:extLst>
      <p:ext uri="{BB962C8B-B14F-4D97-AF65-F5344CB8AC3E}">
        <p14:creationId xmlns:p14="http://schemas.microsoft.com/office/powerpoint/2010/main" val="43259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 name="圆角矩形 70"/>
          <p:cNvSpPr/>
          <p:nvPr/>
        </p:nvSpPr>
        <p:spPr>
          <a:xfrm>
            <a:off x="487822" y="942764"/>
            <a:ext cx="11250088" cy="2257636"/>
          </a:xfrm>
          <a:prstGeom prst="roundRect">
            <a:avLst>
              <a:gd name="adj" fmla="val 3855"/>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指令格式设计举例</a:t>
            </a:r>
          </a:p>
        </p:txBody>
      </p:sp>
      <p:sp>
        <p:nvSpPr>
          <p:cNvPr id="3" name="内容占位符 2"/>
          <p:cNvSpPr>
            <a:spLocks noGrp="1"/>
          </p:cNvSpPr>
          <p:nvPr>
            <p:ph idx="1"/>
          </p:nvPr>
        </p:nvSpPr>
        <p:spPr>
          <a:xfrm>
            <a:off x="487822" y="942764"/>
            <a:ext cx="11100798" cy="2845465"/>
          </a:xfrm>
        </p:spPr>
        <p:txBody>
          <a:bodyPr>
            <a:normAutofit/>
          </a:bodyPr>
          <a:lstStyle/>
          <a:p>
            <a:r>
              <a:rPr lang="zh-CN" altLang="en-US" sz="2400" b="1" dirty="0"/>
              <a:t>例</a:t>
            </a:r>
            <a:r>
              <a:rPr lang="en-US" altLang="zh-CN" sz="2400" b="1" dirty="0"/>
              <a:t>2. </a:t>
            </a:r>
            <a:r>
              <a:rPr lang="zh-CN" altLang="en-US" sz="2400" dirty="0"/>
              <a:t>某机字长</a:t>
            </a:r>
            <a:r>
              <a:rPr lang="en-US" altLang="zh-CN" sz="2400" dirty="0"/>
              <a:t>32</a:t>
            </a:r>
            <a:r>
              <a:rPr lang="zh-CN" altLang="en-US" sz="2400" dirty="0"/>
              <a:t>位，采用三地址指令，支持</a:t>
            </a:r>
            <a:r>
              <a:rPr lang="en-US" altLang="zh-CN" sz="2400" dirty="0"/>
              <a:t>8</a:t>
            </a:r>
            <a:r>
              <a:rPr lang="zh-CN" altLang="en-US" sz="2400" dirty="0"/>
              <a:t>种寻址操作，完成</a:t>
            </a:r>
            <a:r>
              <a:rPr lang="en-US" altLang="zh-CN" sz="2400" dirty="0"/>
              <a:t>60</a:t>
            </a:r>
            <a:r>
              <a:rPr lang="zh-CN" altLang="en-US" sz="2400" dirty="0"/>
              <a:t>种操作，各寻址方式均可在</a:t>
            </a:r>
            <a:r>
              <a:rPr lang="en-US" altLang="zh-CN" sz="2400" dirty="0"/>
              <a:t>2K</a:t>
            </a:r>
            <a:r>
              <a:rPr lang="zh-CN" altLang="en-US" sz="2400" dirty="0"/>
              <a:t>主存范围内取得操作数，并可在</a:t>
            </a:r>
            <a:r>
              <a:rPr lang="en-US" altLang="zh-CN" sz="2400" dirty="0"/>
              <a:t>1K</a:t>
            </a:r>
            <a:r>
              <a:rPr lang="zh-CN" altLang="en-US" sz="2400" dirty="0"/>
              <a:t>范围内保存运算结果。问应采用什么样的指令格式？指令字长最少应为多少位？执行一条直接寻址模式指令最多要访问多少次主存？</a:t>
            </a:r>
          </a:p>
          <a:p>
            <a:pPr lvl="1"/>
            <a:endParaRPr lang="zh-CN" altLang="en-US" sz="1800" dirty="0"/>
          </a:p>
        </p:txBody>
      </p:sp>
      <p:grpSp>
        <p:nvGrpSpPr>
          <p:cNvPr id="4" name="组合 3">
            <a:extLst>
              <a:ext uri="{FF2B5EF4-FFF2-40B4-BE49-F238E27FC236}">
                <a16:creationId xmlns:a16="http://schemas.microsoft.com/office/drawing/2014/main" id="{A1F67BE7-65B9-426B-89B8-88816F1A5419}"/>
              </a:ext>
            </a:extLst>
          </p:cNvPr>
          <p:cNvGrpSpPr/>
          <p:nvPr/>
        </p:nvGrpSpPr>
        <p:grpSpPr>
          <a:xfrm>
            <a:off x="1532777" y="3588174"/>
            <a:ext cx="9943579" cy="1220715"/>
            <a:chOff x="1532777" y="3588174"/>
            <a:chExt cx="9943579" cy="1220715"/>
          </a:xfrm>
        </p:grpSpPr>
        <p:grpSp>
          <p:nvGrpSpPr>
            <p:cNvPr id="12" name="组合 11"/>
            <p:cNvGrpSpPr/>
            <p:nvPr/>
          </p:nvGrpSpPr>
          <p:grpSpPr>
            <a:xfrm>
              <a:off x="1532777" y="3958841"/>
              <a:ext cx="8824204" cy="433607"/>
              <a:chOff x="3894493" y="1942889"/>
              <a:chExt cx="7784244" cy="433607"/>
            </a:xfrm>
            <a:effectLst>
              <a:outerShdw blurRad="50800" dist="38100" dir="5400000" algn="t" rotWithShape="0">
                <a:prstClr val="black">
                  <a:alpha val="40000"/>
                </a:prstClr>
              </a:outerShdw>
            </a:effectLst>
          </p:grpSpPr>
          <p:sp>
            <p:nvSpPr>
              <p:cNvPr id="13" name="矩形 12"/>
              <p:cNvSpPr/>
              <p:nvPr/>
            </p:nvSpPr>
            <p:spPr>
              <a:xfrm>
                <a:off x="3894493" y="1942890"/>
                <a:ext cx="1376289" cy="432048"/>
              </a:xfrm>
              <a:prstGeom prst="rect">
                <a:avLst/>
              </a:prstGeom>
              <a:solidFill>
                <a:srgbClr val="CCFF66"/>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微软雅黑"/>
                    <a:ea typeface="微软雅黑"/>
                    <a:cs typeface="+mn-cs"/>
                  </a:rPr>
                  <a:t>OP</a:t>
                </a:r>
              </a:p>
            </p:txBody>
          </p:sp>
          <p:grpSp>
            <p:nvGrpSpPr>
              <p:cNvPr id="14" name="组合 13"/>
              <p:cNvGrpSpPr/>
              <p:nvPr/>
            </p:nvGrpSpPr>
            <p:grpSpPr>
              <a:xfrm>
                <a:off x="5262946" y="1942889"/>
                <a:ext cx="6415791" cy="433607"/>
                <a:chOff x="5730213" y="1335507"/>
                <a:chExt cx="5427090" cy="433607"/>
              </a:xfrm>
            </p:grpSpPr>
            <p:sp>
              <p:nvSpPr>
                <p:cNvPr id="15" name="矩形 14"/>
                <p:cNvSpPr/>
                <p:nvPr/>
              </p:nvSpPr>
              <p:spPr>
                <a:xfrm>
                  <a:off x="8247421" y="1335507"/>
                  <a:ext cx="1170765"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A2</a:t>
                  </a:r>
                </a:p>
              </p:txBody>
            </p:sp>
            <p:sp>
              <p:nvSpPr>
                <p:cNvPr id="16" name="矩形 15"/>
                <p:cNvSpPr/>
                <p:nvPr/>
              </p:nvSpPr>
              <p:spPr>
                <a:xfrm>
                  <a:off x="7578620" y="1335507"/>
                  <a:ext cx="681997" cy="432048"/>
                </a:xfrm>
                <a:prstGeom prst="rect">
                  <a:avLst/>
                </a:prstGeom>
                <a:solidFill>
                  <a:schemeClr val="accent2">
                    <a:lumMod val="60000"/>
                    <a:lumOff val="40000"/>
                  </a:schemeClr>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Mode</a:t>
                  </a:r>
                </a:p>
              </p:txBody>
            </p:sp>
            <p:sp>
              <p:nvSpPr>
                <p:cNvPr id="17" name="矩形 16"/>
                <p:cNvSpPr/>
                <p:nvPr/>
              </p:nvSpPr>
              <p:spPr>
                <a:xfrm>
                  <a:off x="6359738" y="1335507"/>
                  <a:ext cx="1216671"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A1</a:t>
                  </a:r>
                </a:p>
              </p:txBody>
            </p:sp>
            <p:sp>
              <p:nvSpPr>
                <p:cNvPr id="18" name="矩形 17"/>
                <p:cNvSpPr/>
                <p:nvPr/>
              </p:nvSpPr>
              <p:spPr>
                <a:xfrm>
                  <a:off x="5730213" y="1335507"/>
                  <a:ext cx="629525" cy="432048"/>
                </a:xfrm>
                <a:prstGeom prst="rect">
                  <a:avLst/>
                </a:prstGeom>
                <a:solidFill>
                  <a:schemeClr val="accent2">
                    <a:lumMod val="60000"/>
                    <a:lumOff val="40000"/>
                  </a:schemeClr>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Mode</a:t>
                  </a:r>
                </a:p>
              </p:txBody>
            </p:sp>
            <p:sp>
              <p:nvSpPr>
                <p:cNvPr id="34" name="矩形 33"/>
                <p:cNvSpPr/>
                <p:nvPr/>
              </p:nvSpPr>
              <p:spPr>
                <a:xfrm>
                  <a:off x="10086987" y="1337066"/>
                  <a:ext cx="1070316"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A3</a:t>
                  </a:r>
                </a:p>
              </p:txBody>
            </p:sp>
            <p:sp>
              <p:nvSpPr>
                <p:cNvPr id="35" name="矩形 34"/>
                <p:cNvSpPr/>
                <p:nvPr/>
              </p:nvSpPr>
              <p:spPr>
                <a:xfrm>
                  <a:off x="9416920" y="1337066"/>
                  <a:ext cx="670067" cy="432048"/>
                </a:xfrm>
                <a:prstGeom prst="rect">
                  <a:avLst/>
                </a:prstGeom>
                <a:solidFill>
                  <a:schemeClr val="accent2">
                    <a:lumMod val="60000"/>
                    <a:lumOff val="40000"/>
                  </a:schemeClr>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Mode</a:t>
                  </a:r>
                </a:p>
              </p:txBody>
            </p:sp>
          </p:grpSp>
        </p:grpSp>
        <p:grpSp>
          <p:nvGrpSpPr>
            <p:cNvPr id="19" name="组合 18"/>
            <p:cNvGrpSpPr/>
            <p:nvPr/>
          </p:nvGrpSpPr>
          <p:grpSpPr>
            <a:xfrm>
              <a:off x="3092936" y="4397605"/>
              <a:ext cx="4930451" cy="369778"/>
              <a:chOff x="4821299" y="2355943"/>
              <a:chExt cx="4130901" cy="369778"/>
            </a:xfrm>
          </p:grpSpPr>
          <p:grpSp>
            <p:nvGrpSpPr>
              <p:cNvPr id="20" name="组合 19"/>
              <p:cNvGrpSpPr/>
              <p:nvPr/>
            </p:nvGrpSpPr>
            <p:grpSpPr>
              <a:xfrm>
                <a:off x="4821299" y="2355943"/>
                <a:ext cx="2070795" cy="362546"/>
                <a:chOff x="4821299" y="2355943"/>
                <a:chExt cx="2070795" cy="362546"/>
              </a:xfrm>
            </p:grpSpPr>
            <p:cxnSp>
              <p:nvCxnSpPr>
                <p:cNvPr id="22" name="直接连接符 21"/>
                <p:cNvCxnSpPr/>
                <p:nvPr/>
              </p:nvCxnSpPr>
              <p:spPr>
                <a:xfrm>
                  <a:off x="4821299" y="2363175"/>
                  <a:ext cx="0" cy="3376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892094" y="2355943"/>
                  <a:ext cx="0" cy="3625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直接连接符 20"/>
              <p:cNvCxnSpPr/>
              <p:nvPr/>
            </p:nvCxnSpPr>
            <p:spPr>
              <a:xfrm>
                <a:off x="8952200" y="2363175"/>
                <a:ext cx="0" cy="3625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3094878" y="4439557"/>
              <a:ext cx="2461597" cy="369332"/>
              <a:chOff x="5260333" y="2401814"/>
              <a:chExt cx="2171546" cy="369332"/>
            </a:xfrm>
          </p:grpSpPr>
          <p:sp>
            <p:nvSpPr>
              <p:cNvPr id="25" name="Rectangle 13"/>
              <p:cNvSpPr>
                <a:spLocks noChangeArrowheads="1"/>
              </p:cNvSpPr>
              <p:nvPr/>
            </p:nvSpPr>
            <p:spPr bwMode="auto">
              <a:xfrm>
                <a:off x="5627812" y="2401814"/>
                <a:ext cx="1295400" cy="369332"/>
              </a:xfrm>
              <a:prstGeom prst="rect">
                <a:avLst/>
              </a:prstGeom>
              <a:noFill/>
              <a:ln w="9525">
                <a:noFill/>
                <a:miter lim="800000"/>
                <a:headEnd/>
                <a:tailEnd/>
              </a:ln>
              <a:effectLst/>
            </p:spPr>
            <p:txBody>
              <a:bodyPr>
                <a:spAutoFit/>
              </a:bodyPr>
              <a:lstStyle/>
              <a:p>
                <a:pPr algn="r" fontAlgn="base">
                  <a:spcBef>
                    <a:spcPct val="20000"/>
                  </a:spcBef>
                  <a:spcAft>
                    <a:spcPct val="0"/>
                  </a:spcAft>
                  <a:buClr>
                    <a:srgbClr val="FFCC00"/>
                  </a:buClr>
                  <a:buSzPct val="70000"/>
                  <a:defRPr/>
                </a:pPr>
                <a:r>
                  <a:rPr lang="zh-CN" altLang="en-US" b="1" dirty="0">
                    <a:solidFill>
                      <a:srgbClr val="0000FF"/>
                    </a:solidFill>
                    <a:latin typeface="微软雅黑" pitchFamily="34" charset="-122"/>
                    <a:ea typeface="微软雅黑" pitchFamily="34" charset="-122"/>
                  </a:rPr>
                  <a:t>源操作数</a:t>
                </a:r>
                <a:r>
                  <a:rPr lang="en-US" altLang="zh-CN" b="1" dirty="0">
                    <a:solidFill>
                      <a:srgbClr val="0000FF"/>
                    </a:solidFill>
                    <a:latin typeface="微软雅黑" pitchFamily="34" charset="-122"/>
                    <a:ea typeface="微软雅黑" pitchFamily="34" charset="-122"/>
                  </a:rPr>
                  <a:t>1</a:t>
                </a:r>
                <a:endParaRPr lang="zh-CN" altLang="en-US" b="1" dirty="0">
                  <a:solidFill>
                    <a:srgbClr val="0000FF"/>
                  </a:solidFill>
                  <a:effectLst>
                    <a:outerShdw blurRad="38100" dist="38100" dir="2700000" algn="tl">
                      <a:srgbClr val="C0C0C0"/>
                    </a:outerShdw>
                  </a:effectLst>
                  <a:latin typeface="微软雅黑" pitchFamily="34" charset="-122"/>
                  <a:ea typeface="微软雅黑" pitchFamily="34" charset="-122"/>
                </a:endParaRPr>
              </a:p>
            </p:txBody>
          </p:sp>
          <p:grpSp>
            <p:nvGrpSpPr>
              <p:cNvPr id="26" name="Group 62"/>
              <p:cNvGrpSpPr>
                <a:grpSpLocks/>
              </p:cNvGrpSpPr>
              <p:nvPr/>
            </p:nvGrpSpPr>
            <p:grpSpPr bwMode="auto">
              <a:xfrm>
                <a:off x="5260333" y="2575286"/>
                <a:ext cx="2171546" cy="15131"/>
                <a:chOff x="816" y="-12635"/>
                <a:chExt cx="4445" cy="15131"/>
              </a:xfrm>
            </p:grpSpPr>
            <p:sp>
              <p:nvSpPr>
                <p:cNvPr id="27" name="Line 63"/>
                <p:cNvSpPr>
                  <a:spLocks noChangeShapeType="1"/>
                </p:cNvSpPr>
                <p:nvPr/>
              </p:nvSpPr>
              <p:spPr bwMode="auto">
                <a:xfrm>
                  <a:off x="4164" y="-12635"/>
                  <a:ext cx="1097"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8" name="Line 64"/>
                <p:cNvSpPr>
                  <a:spLocks noChangeShapeType="1"/>
                </p:cNvSpPr>
                <p:nvPr/>
              </p:nvSpPr>
              <p:spPr bwMode="auto">
                <a:xfrm flipH="1">
                  <a:off x="816" y="2496"/>
                  <a:ext cx="1121" cy="0"/>
                </a:xfrm>
                <a:prstGeom prst="line">
                  <a:avLst/>
                </a:prstGeom>
                <a:noFill/>
                <a:ln w="19050">
                  <a:solidFill>
                    <a:schemeClr val="tx1"/>
                  </a:solidFill>
                  <a:round/>
                  <a:headEnd/>
                  <a:tailEnd type="triangle" w="med" len="med"/>
                </a:ln>
              </p:spPr>
              <p:txBody>
                <a:bodyPr/>
                <a:lstStyle/>
                <a:p>
                  <a:endParaRPr lang="zh-CN" altLang="en-US">
                    <a:latin typeface="+mn-ea"/>
                  </a:endParaRPr>
                </a:p>
              </p:txBody>
            </p:sp>
          </p:grpSp>
        </p:grpSp>
        <p:cxnSp>
          <p:nvCxnSpPr>
            <p:cNvPr id="38" name="直接连接符 37"/>
            <p:cNvCxnSpPr/>
            <p:nvPr/>
          </p:nvCxnSpPr>
          <p:spPr>
            <a:xfrm>
              <a:off x="10356981" y="4397217"/>
              <a:ext cx="0" cy="3625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8031007" y="4422606"/>
              <a:ext cx="2317906" cy="369332"/>
              <a:chOff x="7459078" y="2397897"/>
              <a:chExt cx="2165195" cy="369332"/>
            </a:xfrm>
          </p:grpSpPr>
          <p:sp>
            <p:nvSpPr>
              <p:cNvPr id="42" name="Rectangle 14"/>
              <p:cNvSpPr>
                <a:spLocks noChangeArrowheads="1"/>
              </p:cNvSpPr>
              <p:nvPr/>
            </p:nvSpPr>
            <p:spPr bwMode="auto">
              <a:xfrm>
                <a:off x="7721650" y="2397897"/>
                <a:ext cx="1637197" cy="369332"/>
              </a:xfrm>
              <a:prstGeom prst="rect">
                <a:avLst/>
              </a:prstGeom>
              <a:noFill/>
              <a:ln w="9525">
                <a:noFill/>
                <a:miter lim="800000"/>
                <a:headEnd/>
                <a:tailEnd/>
              </a:ln>
              <a:effectLst/>
            </p:spPr>
            <p:txBody>
              <a:bodyPr wrap="square">
                <a:spAutoFit/>
              </a:bodyPr>
              <a:lstStyle/>
              <a:p>
                <a:pPr algn="ctr" fontAlgn="base">
                  <a:spcBef>
                    <a:spcPct val="20000"/>
                  </a:spcBef>
                  <a:spcAft>
                    <a:spcPct val="0"/>
                  </a:spcAft>
                  <a:buClr>
                    <a:srgbClr val="FFCC00"/>
                  </a:buClr>
                  <a:buSzPct val="70000"/>
                  <a:defRPr/>
                </a:pPr>
                <a:r>
                  <a:rPr lang="zh-CN" altLang="en-US" b="1" dirty="0">
                    <a:solidFill>
                      <a:srgbClr val="0000FF"/>
                    </a:solidFill>
                    <a:latin typeface="微软雅黑" pitchFamily="34" charset="-122"/>
                    <a:ea typeface="微软雅黑" pitchFamily="34" charset="-122"/>
                  </a:rPr>
                  <a:t>目的操作数</a:t>
                </a:r>
                <a:endParaRPr lang="zh-CN" altLang="en-US" b="1" dirty="0">
                  <a:solidFill>
                    <a:srgbClr val="0000FF"/>
                  </a:solidFill>
                  <a:effectLst>
                    <a:outerShdw blurRad="38100" dist="38100" dir="2700000" algn="tl">
                      <a:srgbClr val="C0C0C0"/>
                    </a:outerShdw>
                  </a:effectLst>
                  <a:latin typeface="微软雅黑" pitchFamily="34" charset="-122"/>
                  <a:ea typeface="微软雅黑" pitchFamily="34" charset="-122"/>
                </a:endParaRPr>
              </a:p>
            </p:txBody>
          </p:sp>
          <p:grpSp>
            <p:nvGrpSpPr>
              <p:cNvPr id="43" name="Group 62"/>
              <p:cNvGrpSpPr>
                <a:grpSpLocks/>
              </p:cNvGrpSpPr>
              <p:nvPr/>
            </p:nvGrpSpPr>
            <p:grpSpPr bwMode="auto">
              <a:xfrm>
                <a:off x="7459078" y="2575286"/>
                <a:ext cx="2165195" cy="4032"/>
                <a:chOff x="816" y="2496"/>
                <a:chExt cx="4432" cy="4032"/>
              </a:xfrm>
            </p:grpSpPr>
            <p:sp>
              <p:nvSpPr>
                <p:cNvPr id="44" name="Line 63"/>
                <p:cNvSpPr>
                  <a:spLocks noChangeShapeType="1"/>
                </p:cNvSpPr>
                <p:nvPr/>
              </p:nvSpPr>
              <p:spPr bwMode="auto">
                <a:xfrm>
                  <a:off x="4332" y="6528"/>
                  <a:ext cx="916"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45" name="Line 64"/>
                <p:cNvSpPr>
                  <a:spLocks noChangeShapeType="1"/>
                </p:cNvSpPr>
                <p:nvPr/>
              </p:nvSpPr>
              <p:spPr bwMode="auto">
                <a:xfrm flipH="1">
                  <a:off x="816" y="2496"/>
                  <a:ext cx="935" cy="0"/>
                </a:xfrm>
                <a:prstGeom prst="line">
                  <a:avLst/>
                </a:prstGeom>
                <a:noFill/>
                <a:ln w="19050">
                  <a:solidFill>
                    <a:schemeClr val="tx1"/>
                  </a:solidFill>
                  <a:round/>
                  <a:headEnd/>
                  <a:tailEnd type="triangle" w="med" len="med"/>
                </a:ln>
              </p:spPr>
              <p:txBody>
                <a:bodyPr/>
                <a:lstStyle/>
                <a:p>
                  <a:endParaRPr lang="zh-CN" altLang="en-US">
                    <a:latin typeface="+mn-ea"/>
                  </a:endParaRPr>
                </a:p>
              </p:txBody>
            </p:sp>
          </p:grpSp>
        </p:grpSp>
        <p:sp>
          <p:nvSpPr>
            <p:cNvPr id="55" name="TextBox 11"/>
            <p:cNvSpPr txBox="1"/>
            <p:nvPr/>
          </p:nvSpPr>
          <p:spPr>
            <a:xfrm>
              <a:off x="1777668" y="3588174"/>
              <a:ext cx="1142865" cy="400110"/>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6bits</a:t>
              </a:r>
              <a:endParaRPr lang="zh-CN" altLang="en-US" sz="2000" b="1" kern="0" dirty="0">
                <a:solidFill>
                  <a:srgbClr val="0070C0"/>
                </a:solidFill>
                <a:latin typeface="Arial" pitchFamily="34" charset="0"/>
                <a:ea typeface="华文细黑" pitchFamily="2" charset="-122"/>
              </a:endParaRPr>
            </a:p>
          </p:txBody>
        </p:sp>
        <p:sp>
          <p:nvSpPr>
            <p:cNvPr id="57" name="TextBox 11"/>
            <p:cNvSpPr txBox="1"/>
            <p:nvPr/>
          </p:nvSpPr>
          <p:spPr>
            <a:xfrm>
              <a:off x="2960835" y="3588174"/>
              <a:ext cx="1142865" cy="400110"/>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3bits</a:t>
              </a:r>
              <a:endParaRPr lang="zh-CN" altLang="en-US" sz="2000" b="1" kern="0" dirty="0">
                <a:solidFill>
                  <a:srgbClr val="0070C0"/>
                </a:solidFill>
                <a:latin typeface="Arial" pitchFamily="34" charset="0"/>
                <a:ea typeface="华文细黑" pitchFamily="2" charset="-122"/>
              </a:endParaRPr>
            </a:p>
          </p:txBody>
        </p:sp>
        <p:sp>
          <p:nvSpPr>
            <p:cNvPr id="58" name="TextBox 11"/>
            <p:cNvSpPr txBox="1"/>
            <p:nvPr/>
          </p:nvSpPr>
          <p:spPr>
            <a:xfrm>
              <a:off x="10333491" y="4030116"/>
              <a:ext cx="1142865" cy="400110"/>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47bits</a:t>
              </a:r>
              <a:endParaRPr lang="zh-CN" altLang="en-US" sz="2000" b="1" kern="0" dirty="0">
                <a:solidFill>
                  <a:srgbClr val="0070C0"/>
                </a:solidFill>
                <a:latin typeface="Arial" pitchFamily="34" charset="0"/>
                <a:ea typeface="华文细黑" pitchFamily="2" charset="-122"/>
              </a:endParaRPr>
            </a:p>
          </p:txBody>
        </p:sp>
        <p:grpSp>
          <p:nvGrpSpPr>
            <p:cNvPr id="60" name="组合 59"/>
            <p:cNvGrpSpPr/>
            <p:nvPr/>
          </p:nvGrpSpPr>
          <p:grpSpPr>
            <a:xfrm>
              <a:off x="5561343" y="4428363"/>
              <a:ext cx="2461597" cy="369332"/>
              <a:chOff x="5260333" y="2401814"/>
              <a:chExt cx="2171546" cy="369332"/>
            </a:xfrm>
          </p:grpSpPr>
          <p:sp>
            <p:nvSpPr>
              <p:cNvPr id="61" name="Rectangle 13"/>
              <p:cNvSpPr>
                <a:spLocks noChangeArrowheads="1"/>
              </p:cNvSpPr>
              <p:nvPr/>
            </p:nvSpPr>
            <p:spPr bwMode="auto">
              <a:xfrm>
                <a:off x="5627812" y="2401814"/>
                <a:ext cx="1295400" cy="369332"/>
              </a:xfrm>
              <a:prstGeom prst="rect">
                <a:avLst/>
              </a:prstGeom>
              <a:noFill/>
              <a:ln w="9525">
                <a:noFill/>
                <a:miter lim="800000"/>
                <a:headEnd/>
                <a:tailEnd/>
              </a:ln>
              <a:effectLst/>
            </p:spPr>
            <p:txBody>
              <a:bodyPr>
                <a:spAutoFit/>
              </a:bodyPr>
              <a:lstStyle/>
              <a:p>
                <a:pPr algn="r" fontAlgn="base">
                  <a:spcBef>
                    <a:spcPct val="20000"/>
                  </a:spcBef>
                  <a:spcAft>
                    <a:spcPct val="0"/>
                  </a:spcAft>
                  <a:buClr>
                    <a:srgbClr val="FFCC00"/>
                  </a:buClr>
                  <a:buSzPct val="70000"/>
                  <a:defRPr/>
                </a:pPr>
                <a:r>
                  <a:rPr lang="zh-CN" altLang="en-US" b="1" dirty="0">
                    <a:solidFill>
                      <a:srgbClr val="0000FF"/>
                    </a:solidFill>
                    <a:latin typeface="微软雅黑" pitchFamily="34" charset="-122"/>
                    <a:ea typeface="微软雅黑" pitchFamily="34" charset="-122"/>
                  </a:rPr>
                  <a:t>源操作数</a:t>
                </a:r>
                <a:r>
                  <a:rPr lang="en-US" altLang="zh-CN" b="1" dirty="0">
                    <a:solidFill>
                      <a:srgbClr val="0000FF"/>
                    </a:solidFill>
                    <a:latin typeface="微软雅黑" pitchFamily="34" charset="-122"/>
                    <a:ea typeface="微软雅黑" pitchFamily="34" charset="-122"/>
                  </a:rPr>
                  <a:t>2</a:t>
                </a:r>
                <a:endParaRPr lang="zh-CN" altLang="en-US" b="1" dirty="0">
                  <a:solidFill>
                    <a:srgbClr val="0000FF"/>
                  </a:solidFill>
                  <a:effectLst>
                    <a:outerShdw blurRad="38100" dist="38100" dir="2700000" algn="tl">
                      <a:srgbClr val="C0C0C0"/>
                    </a:outerShdw>
                  </a:effectLst>
                  <a:latin typeface="微软雅黑" pitchFamily="34" charset="-122"/>
                  <a:ea typeface="微软雅黑" pitchFamily="34" charset="-122"/>
                </a:endParaRPr>
              </a:p>
            </p:txBody>
          </p:sp>
          <p:grpSp>
            <p:nvGrpSpPr>
              <p:cNvPr id="62" name="Group 62"/>
              <p:cNvGrpSpPr>
                <a:grpSpLocks/>
              </p:cNvGrpSpPr>
              <p:nvPr/>
            </p:nvGrpSpPr>
            <p:grpSpPr bwMode="auto">
              <a:xfrm>
                <a:off x="5260333" y="2575286"/>
                <a:ext cx="2171546" cy="15131"/>
                <a:chOff x="816" y="-12635"/>
                <a:chExt cx="4445" cy="15131"/>
              </a:xfrm>
            </p:grpSpPr>
            <p:sp>
              <p:nvSpPr>
                <p:cNvPr id="63" name="Line 63"/>
                <p:cNvSpPr>
                  <a:spLocks noChangeShapeType="1"/>
                </p:cNvSpPr>
                <p:nvPr/>
              </p:nvSpPr>
              <p:spPr bwMode="auto">
                <a:xfrm>
                  <a:off x="4164" y="-12635"/>
                  <a:ext cx="1097"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64" name="Line 64"/>
                <p:cNvSpPr>
                  <a:spLocks noChangeShapeType="1"/>
                </p:cNvSpPr>
                <p:nvPr/>
              </p:nvSpPr>
              <p:spPr bwMode="auto">
                <a:xfrm flipH="1">
                  <a:off x="816" y="2496"/>
                  <a:ext cx="1121" cy="0"/>
                </a:xfrm>
                <a:prstGeom prst="line">
                  <a:avLst/>
                </a:prstGeom>
                <a:noFill/>
                <a:ln w="19050">
                  <a:solidFill>
                    <a:schemeClr val="tx1"/>
                  </a:solidFill>
                  <a:round/>
                  <a:headEnd/>
                  <a:tailEnd type="triangle" w="med" len="med"/>
                </a:ln>
              </p:spPr>
              <p:txBody>
                <a:bodyPr/>
                <a:lstStyle/>
                <a:p>
                  <a:endParaRPr lang="zh-CN" altLang="en-US">
                    <a:latin typeface="+mn-ea"/>
                  </a:endParaRPr>
                </a:p>
              </p:txBody>
            </p:sp>
          </p:grpSp>
        </p:grpSp>
        <p:sp>
          <p:nvSpPr>
            <p:cNvPr id="65" name="TextBox 11"/>
            <p:cNvSpPr txBox="1"/>
            <p:nvPr/>
          </p:nvSpPr>
          <p:spPr>
            <a:xfrm>
              <a:off x="4171496" y="3588174"/>
              <a:ext cx="1142865" cy="400110"/>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11bits</a:t>
              </a:r>
              <a:endParaRPr lang="zh-CN" altLang="en-US" sz="2000" b="1" kern="0" dirty="0">
                <a:solidFill>
                  <a:srgbClr val="0070C0"/>
                </a:solidFill>
                <a:latin typeface="Arial" pitchFamily="34" charset="0"/>
                <a:ea typeface="华文细黑" pitchFamily="2" charset="-122"/>
              </a:endParaRPr>
            </a:p>
          </p:txBody>
        </p:sp>
        <p:sp>
          <p:nvSpPr>
            <p:cNvPr id="66" name="TextBox 11"/>
            <p:cNvSpPr txBox="1"/>
            <p:nvPr/>
          </p:nvSpPr>
          <p:spPr>
            <a:xfrm>
              <a:off x="5400819" y="3588174"/>
              <a:ext cx="1142865" cy="400110"/>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3bits</a:t>
              </a:r>
              <a:endParaRPr lang="zh-CN" altLang="en-US" sz="2000" b="1" kern="0" dirty="0">
                <a:solidFill>
                  <a:srgbClr val="0070C0"/>
                </a:solidFill>
                <a:latin typeface="Arial" pitchFamily="34" charset="0"/>
                <a:ea typeface="华文细黑" pitchFamily="2" charset="-122"/>
              </a:endParaRPr>
            </a:p>
          </p:txBody>
        </p:sp>
        <p:sp>
          <p:nvSpPr>
            <p:cNvPr id="67" name="TextBox 11"/>
            <p:cNvSpPr txBox="1"/>
            <p:nvPr/>
          </p:nvSpPr>
          <p:spPr>
            <a:xfrm>
              <a:off x="6611480" y="3588174"/>
              <a:ext cx="1142865" cy="400110"/>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11bits</a:t>
              </a:r>
              <a:endParaRPr lang="zh-CN" altLang="en-US" sz="2000" b="1" kern="0" dirty="0">
                <a:solidFill>
                  <a:srgbClr val="0070C0"/>
                </a:solidFill>
                <a:latin typeface="Arial" pitchFamily="34" charset="0"/>
                <a:ea typeface="华文细黑" pitchFamily="2" charset="-122"/>
              </a:endParaRPr>
            </a:p>
          </p:txBody>
        </p:sp>
        <p:sp>
          <p:nvSpPr>
            <p:cNvPr id="68" name="TextBox 11"/>
            <p:cNvSpPr txBox="1"/>
            <p:nvPr/>
          </p:nvSpPr>
          <p:spPr>
            <a:xfrm>
              <a:off x="7859465" y="3588174"/>
              <a:ext cx="1142865" cy="400110"/>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3bits</a:t>
              </a:r>
              <a:endParaRPr lang="zh-CN" altLang="en-US" sz="2000" b="1" kern="0" dirty="0">
                <a:solidFill>
                  <a:srgbClr val="0070C0"/>
                </a:solidFill>
                <a:latin typeface="Arial" pitchFamily="34" charset="0"/>
                <a:ea typeface="华文细黑" pitchFamily="2" charset="-122"/>
              </a:endParaRPr>
            </a:p>
          </p:txBody>
        </p:sp>
        <p:sp>
          <p:nvSpPr>
            <p:cNvPr id="69" name="TextBox 11"/>
            <p:cNvSpPr txBox="1"/>
            <p:nvPr/>
          </p:nvSpPr>
          <p:spPr>
            <a:xfrm>
              <a:off x="9014140" y="3588174"/>
              <a:ext cx="1142865" cy="400110"/>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10bits</a:t>
              </a:r>
              <a:endParaRPr lang="zh-CN" altLang="en-US" sz="2000" b="1" kern="0" dirty="0">
                <a:solidFill>
                  <a:srgbClr val="0070C0"/>
                </a:solidFill>
                <a:latin typeface="Arial" pitchFamily="34" charset="0"/>
                <a:ea typeface="华文细黑" pitchFamily="2" charset="-122"/>
              </a:endParaRPr>
            </a:p>
          </p:txBody>
        </p:sp>
      </p:grpSp>
      <p:sp>
        <p:nvSpPr>
          <p:cNvPr id="70" name="内容占位符 2"/>
          <p:cNvSpPr txBox="1">
            <a:spLocks/>
          </p:cNvSpPr>
          <p:nvPr/>
        </p:nvSpPr>
        <p:spPr>
          <a:xfrm>
            <a:off x="692398" y="5142104"/>
            <a:ext cx="11100798" cy="1291535"/>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47</a:t>
            </a:r>
            <a:r>
              <a:rPr lang="zh-CN" altLang="en-US" sz="2400" dirty="0"/>
              <a:t>位指令字需占用</a:t>
            </a:r>
            <a:r>
              <a:rPr lang="en-US" altLang="zh-CN" sz="2400" dirty="0"/>
              <a:t>2</a:t>
            </a:r>
            <a:r>
              <a:rPr lang="zh-CN" altLang="en-US" sz="2400" dirty="0"/>
              <a:t>个存储字，取指需访存</a:t>
            </a:r>
            <a:r>
              <a:rPr lang="en-US" altLang="zh-CN" sz="2400" dirty="0"/>
              <a:t>2</a:t>
            </a:r>
            <a:r>
              <a:rPr lang="zh-CN" altLang="en-US" sz="2400" dirty="0"/>
              <a:t>次</a:t>
            </a:r>
            <a:endParaRPr lang="en-US" altLang="zh-CN" sz="2400" dirty="0"/>
          </a:p>
          <a:p>
            <a:r>
              <a:rPr lang="zh-CN" altLang="en-US" sz="2400" dirty="0"/>
              <a:t>取源操作数访存</a:t>
            </a:r>
            <a:r>
              <a:rPr lang="en-US" altLang="zh-CN" sz="2400" dirty="0"/>
              <a:t>2</a:t>
            </a:r>
            <a:r>
              <a:rPr lang="zh-CN" altLang="en-US" sz="2400" dirty="0"/>
              <a:t>次，写结果</a:t>
            </a:r>
            <a:r>
              <a:rPr lang="en-US" altLang="zh-CN" sz="2400" dirty="0"/>
              <a:t>1</a:t>
            </a:r>
            <a:r>
              <a:rPr lang="zh-CN" altLang="en-US" sz="2400" dirty="0"/>
              <a:t>次，共</a:t>
            </a:r>
            <a:r>
              <a:rPr lang="en-US" altLang="zh-CN" sz="2400" dirty="0"/>
              <a:t>5</a:t>
            </a:r>
            <a:r>
              <a:rPr lang="zh-CN" altLang="en-US" sz="2400" dirty="0"/>
              <a:t>次</a:t>
            </a:r>
            <a:endParaRPr lang="zh-CN" altLang="en-US" sz="1800" dirty="0"/>
          </a:p>
        </p:txBody>
      </p:sp>
    </p:spTree>
    <p:extLst>
      <p:ext uri="{BB962C8B-B14F-4D97-AF65-F5344CB8AC3E}">
        <p14:creationId xmlns:p14="http://schemas.microsoft.com/office/powerpoint/2010/main" val="11998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0">
                                            <p:txEl>
                                              <p:pRg st="0" end="0"/>
                                            </p:txEl>
                                          </p:spTgt>
                                        </p:tgtEl>
                                        <p:attrNameLst>
                                          <p:attrName>style.visibility</p:attrName>
                                        </p:attrNameLst>
                                      </p:cBhvr>
                                      <p:to>
                                        <p:strVal val="visible"/>
                                      </p:to>
                                    </p:set>
                                    <p:animEffect transition="in" filter="wipe(left)">
                                      <p:cBhvr>
                                        <p:cTn id="12" dur="500"/>
                                        <p:tgtEl>
                                          <p:spTgt spid="7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0">
                                            <p:txEl>
                                              <p:pRg st="1" end="1"/>
                                            </p:txEl>
                                          </p:spTgt>
                                        </p:tgtEl>
                                        <p:attrNameLst>
                                          <p:attrName>style.visibility</p:attrName>
                                        </p:attrNameLst>
                                      </p:cBhvr>
                                      <p:to>
                                        <p:strVal val="visible"/>
                                      </p:to>
                                    </p:set>
                                    <p:animEffect transition="in" filter="wipe(left)">
                                      <p:cBhvr>
                                        <p:cTn id="17" dur="500"/>
                                        <p:tgtEl>
                                          <p:spTgt spid="7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a:solidFill>
                  <a:srgbClr val="005D9C"/>
                </a:solidFill>
                <a:latin typeface="义启小楷书" panose="02010601030101010101" pitchFamily="2" charset="-128"/>
                <a:ea typeface="义启小楷书" panose="02010601030101010101" pitchFamily="2" charset="-128"/>
              </a:rPr>
              <a:t>五、指令系统</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sp>
        <p:nvSpPr>
          <p:cNvPr id="20" name="矩形 19">
            <a:extLst>
              <a:ext uri="{FF2B5EF4-FFF2-40B4-BE49-F238E27FC236}">
                <a16:creationId xmlns:a16="http://schemas.microsoft.com/office/drawing/2014/main" id="{10EF9F9F-70E2-47A9-9B50-C75D5BD09817}"/>
              </a:ext>
            </a:extLst>
          </p:cNvPr>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F3E92151-E84A-488E-8B86-B1648BC4DF61}"/>
              </a:ext>
            </a:extLst>
          </p:cNvPr>
          <p:cNvPicPr>
            <a:picLocks noChangeAspect="1"/>
          </p:cNvPicPr>
          <p:nvPr/>
        </p:nvPicPr>
        <p:blipFill>
          <a:blip r:embed="rId5">
            <a:clrChange>
              <a:clrFrom>
                <a:srgbClr val="656D78"/>
              </a:clrFrom>
              <a:clrTo>
                <a:srgbClr val="656D78">
                  <a:alpha val="0"/>
                </a:srgbClr>
              </a:clrTo>
            </a:clrChange>
          </a:blip>
          <a:stretch>
            <a:fillRect/>
          </a:stretch>
        </p:blipFill>
        <p:spPr>
          <a:xfrm>
            <a:off x="1317718" y="506407"/>
            <a:ext cx="880575" cy="877289"/>
          </a:xfrm>
          <a:prstGeom prst="rect">
            <a:avLst/>
          </a:prstGeom>
        </p:spPr>
      </p:pic>
      <p:pic>
        <p:nvPicPr>
          <p:cNvPr id="26" name="图片 25">
            <a:extLst>
              <a:ext uri="{FF2B5EF4-FFF2-40B4-BE49-F238E27FC236}">
                <a16:creationId xmlns:a16="http://schemas.microsoft.com/office/drawing/2014/main" id="{4A18AE79-F5DF-45E7-84B1-940BB0BCB2E8}"/>
              </a:ext>
            </a:extLst>
          </p:cNvPr>
          <p:cNvPicPr>
            <a:picLocks noChangeAspect="1"/>
          </p:cNvPicPr>
          <p:nvPr/>
        </p:nvPicPr>
        <p:blipFill>
          <a:blip r:embed="rId6"/>
          <a:stretch>
            <a:fillRect/>
          </a:stretch>
        </p:blipFill>
        <p:spPr>
          <a:xfrm>
            <a:off x="-320962" y="1654403"/>
            <a:ext cx="4296880" cy="793906"/>
          </a:xfrm>
          <a:prstGeom prst="rect">
            <a:avLst/>
          </a:prstGeom>
        </p:spPr>
      </p:pic>
      <p:sp>
        <p:nvSpPr>
          <p:cNvPr id="27" name="文本框 26">
            <a:extLst>
              <a:ext uri="{FF2B5EF4-FFF2-40B4-BE49-F238E27FC236}">
                <a16:creationId xmlns:a16="http://schemas.microsoft.com/office/drawing/2014/main" id="{7F39A88E-9583-450E-B287-3F59979CC297}"/>
              </a:ext>
            </a:extLst>
          </p:cNvPr>
          <p:cNvSpPr txBox="1"/>
          <p:nvPr/>
        </p:nvSpPr>
        <p:spPr>
          <a:xfrm>
            <a:off x="-66905" y="5545626"/>
            <a:ext cx="3788299" cy="523220"/>
          </a:xfrm>
          <a:prstGeom prst="rect">
            <a:avLst/>
          </a:prstGeom>
          <a:noFill/>
        </p:spPr>
        <p:txBody>
          <a:bodyPr wrap="square" rtlCol="0">
            <a:spAutoFit/>
          </a:bodyPr>
          <a:lstStyle/>
          <a:p>
            <a:r>
              <a:rPr lang="zh-CN" altLang="en-US" sz="2800" spc="300" dirty="0">
                <a:solidFill>
                  <a:schemeClr val="bg1"/>
                </a:solidFill>
                <a:latin typeface="华文行楷" panose="02010800040101010101" pitchFamily="2" charset="-122"/>
                <a:ea typeface="华文行楷" panose="02010800040101010101" pitchFamily="2" charset="-122"/>
              </a:rPr>
              <a:t>改版及授课：刘双虎</a:t>
            </a:r>
          </a:p>
        </p:txBody>
      </p:sp>
      <p:pic>
        <p:nvPicPr>
          <p:cNvPr id="28" name="Picture 2" descr="20130702002045_美东行_副本">
            <a:extLst>
              <a:ext uri="{FF2B5EF4-FFF2-40B4-BE49-F238E27FC236}">
                <a16:creationId xmlns:a16="http://schemas.microsoft.com/office/drawing/2014/main" id="{98043BF8-AF02-4DAA-909A-086FC65B42A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188" t="20805" r="27417" b="4822"/>
          <a:stretch/>
        </p:blipFill>
        <p:spPr bwMode="auto">
          <a:xfrm>
            <a:off x="1073788" y="3913765"/>
            <a:ext cx="1286124" cy="1286124"/>
          </a:xfrm>
          <a:prstGeom prst="ellipse">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9" name="图片 28">
            <a:extLst>
              <a:ext uri="{FF2B5EF4-FFF2-40B4-BE49-F238E27FC236}">
                <a16:creationId xmlns:a16="http://schemas.microsoft.com/office/drawing/2014/main" id="{82E10008-A8E4-4157-895C-C0D9767B1632}"/>
              </a:ext>
            </a:extLst>
          </p:cNvPr>
          <p:cNvPicPr>
            <a:picLocks noChangeAspect="1"/>
          </p:cNvPicPr>
          <p:nvPr/>
        </p:nvPicPr>
        <p:blipFill>
          <a:blip r:embed="rId8"/>
          <a:stretch>
            <a:fillRect/>
          </a:stretch>
        </p:blipFill>
        <p:spPr>
          <a:xfrm>
            <a:off x="6018536" y="6250400"/>
            <a:ext cx="3440383" cy="607600"/>
          </a:xfrm>
          <a:prstGeom prst="rect">
            <a:avLst/>
          </a:prstGeom>
        </p:spPr>
      </p:pic>
      <p:pic>
        <p:nvPicPr>
          <p:cNvPr id="15" name="Picture 31" descr="j0233317">
            <a:extLst>
              <a:ext uri="{FF2B5EF4-FFF2-40B4-BE49-F238E27FC236}">
                <a16:creationId xmlns:a16="http://schemas.microsoft.com/office/drawing/2014/main" id="{7E691FA8-04D2-4A51-AD81-4A6AAF49305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698213">
            <a:off x="9575695" y="4494012"/>
            <a:ext cx="1446194" cy="140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圆角矩形 17">
            <a:extLst>
              <a:ext uri="{FF2B5EF4-FFF2-40B4-BE49-F238E27FC236}">
                <a16:creationId xmlns:a16="http://schemas.microsoft.com/office/drawing/2014/main" id="{C9839E39-3598-4F0D-9B1B-4AC429B52F36}"/>
              </a:ext>
            </a:extLst>
          </p:cNvPr>
          <p:cNvSpPr/>
          <p:nvPr/>
        </p:nvSpPr>
        <p:spPr>
          <a:xfrm>
            <a:off x="1217111" y="392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984B69D-1102-4126-B464-C4BB7BFE0CC2}"/>
              </a:ext>
            </a:extLst>
          </p:cNvPr>
          <p:cNvCxnSpPr/>
          <p:nvPr/>
        </p:nvCxnSpPr>
        <p:spPr>
          <a:xfrm>
            <a:off x="322590" y="2218131"/>
            <a:ext cx="299167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文本框 1">
            <a:extLst>
              <a:ext uri="{FF2B5EF4-FFF2-40B4-BE49-F238E27FC236}">
                <a16:creationId xmlns:a16="http://schemas.microsoft.com/office/drawing/2014/main" id="{E6FDEEFE-9D91-489B-96C2-CC36D2C8D98D}"/>
              </a:ext>
            </a:extLst>
          </p:cNvPr>
          <p:cNvSpPr txBox="1"/>
          <p:nvPr/>
        </p:nvSpPr>
        <p:spPr>
          <a:xfrm>
            <a:off x="5602669" y="3591166"/>
            <a:ext cx="5029200" cy="646331"/>
          </a:xfrm>
          <a:prstGeom prst="rect">
            <a:avLst/>
          </a:prstGeom>
          <a:noFill/>
        </p:spPr>
        <p:txBody>
          <a:bodyPr wrap="square" anchor="ctr">
            <a:spAutoFit/>
          </a:bodyPr>
          <a:lstStyle/>
          <a:p>
            <a:pPr>
              <a:defRPr/>
            </a:pPr>
            <a:r>
              <a:rPr lang="en-US" altLang="zh-CN" sz="3600" spc="600" dirty="0">
                <a:latin typeface="华文楷体" panose="02010600040101010101" pitchFamily="2" charset="-122"/>
                <a:ea typeface="华文楷体" panose="02010600040101010101" pitchFamily="2" charset="-122"/>
              </a:rPr>
              <a:t>5.1 </a:t>
            </a:r>
            <a:r>
              <a:rPr lang="zh-CN" altLang="en-US" sz="3600" spc="600" dirty="0">
                <a:latin typeface="华文楷体" panose="02010600040101010101" pitchFamily="2" charset="-122"/>
                <a:ea typeface="华文楷体" panose="02010600040101010101" pitchFamily="2" charset="-122"/>
              </a:rPr>
              <a:t>指令系统概述</a:t>
            </a:r>
          </a:p>
        </p:txBody>
      </p:sp>
      <p:sp>
        <p:nvSpPr>
          <p:cNvPr id="18" name="文本框 23">
            <a:extLst>
              <a:ext uri="{FF2B5EF4-FFF2-40B4-BE49-F238E27FC236}">
                <a16:creationId xmlns:a16="http://schemas.microsoft.com/office/drawing/2014/main" id="{E3CA8D5E-F9F5-4648-8B5F-4B9FDD4C2E28}"/>
              </a:ext>
            </a:extLst>
          </p:cNvPr>
          <p:cNvSpPr txBox="1"/>
          <p:nvPr/>
        </p:nvSpPr>
        <p:spPr>
          <a:xfrm>
            <a:off x="-26988" y="2708606"/>
            <a:ext cx="3413126" cy="954087"/>
          </a:xfrm>
          <a:prstGeom prst="rect">
            <a:avLst/>
          </a:prstGeom>
          <a:noFill/>
        </p:spPr>
        <p:txBody>
          <a:bodyPr>
            <a:spAutoFit/>
          </a:bodyPr>
          <a:lstStyle/>
          <a:p>
            <a:pPr algn="ctr" eaLnBrk="1" fontAlgn="auto" hangingPunct="1">
              <a:spcBef>
                <a:spcPts val="0"/>
              </a:spcBef>
              <a:spcAft>
                <a:spcPts val="0"/>
              </a:spcAft>
              <a:defRPr/>
            </a:pPr>
            <a:r>
              <a:rPr lang="zh-CN" altLang="en-US" sz="2800" spc="300" dirty="0">
                <a:solidFill>
                  <a:schemeClr val="bg1"/>
                </a:solidFill>
                <a:latin typeface="华文行楷" panose="02010800040101010101" pitchFamily="2" charset="-122"/>
                <a:ea typeface="华文行楷" panose="02010800040101010101" pitchFamily="2" charset="-122"/>
              </a:rPr>
              <a:t>原版权：</a:t>
            </a:r>
            <a:endParaRPr lang="en-US" altLang="zh-CN" sz="2800" spc="300" dirty="0">
              <a:solidFill>
                <a:schemeClr val="bg1"/>
              </a:solidFill>
              <a:latin typeface="华文行楷" panose="02010800040101010101" pitchFamily="2" charset="-122"/>
              <a:ea typeface="华文行楷" panose="02010800040101010101" pitchFamily="2" charset="-122"/>
            </a:endParaRPr>
          </a:p>
          <a:p>
            <a:pPr algn="ctr" eaLnBrk="1" fontAlgn="auto" hangingPunct="1">
              <a:spcBef>
                <a:spcPts val="0"/>
              </a:spcBef>
              <a:spcAft>
                <a:spcPts val="0"/>
              </a:spcAft>
              <a:defRPr/>
            </a:pPr>
            <a:r>
              <a:rPr lang="zh-CN" altLang="en-US" sz="2800" spc="300" dirty="0">
                <a:solidFill>
                  <a:schemeClr val="bg1"/>
                </a:solidFill>
                <a:latin typeface="华文行楷" panose="02010800040101010101" pitchFamily="2" charset="-122"/>
                <a:ea typeface="华文行楷" panose="02010800040101010101" pitchFamily="2" charset="-122"/>
              </a:rPr>
              <a:t>谭志虎、秦磊华等</a:t>
            </a:r>
          </a:p>
        </p:txBody>
      </p:sp>
    </p:spTree>
    <p:extLst>
      <p:ext uri="{BB962C8B-B14F-4D97-AF65-F5344CB8AC3E}">
        <p14:creationId xmlns:p14="http://schemas.microsoft.com/office/powerpoint/2010/main" val="3656659711"/>
      </p:ext>
    </p:extLst>
  </p:cSld>
  <p:clrMapOvr>
    <a:masterClrMapping/>
  </p:clrMapOvr>
  <mc:AlternateContent xmlns:mc="http://schemas.openxmlformats.org/markup-compatibility/2006" xmlns:p14="http://schemas.microsoft.com/office/powerpoint/2010/main">
    <mc:Choice Requires="p14">
      <p:transition spd="slow" p14:dur="999" advClick="0" advTm="8400"/>
    </mc:Choice>
    <mc:Fallback xmlns="">
      <p:transition spd="slow" advClick="0" advTm="8400"/>
    </mc:Fallback>
  </mc:AlternateContent>
  <p:extLst>
    <p:ext uri="{E180D4A7-C9FB-4DFB-919C-405C955672EB}">
      <p14:showEvtLst xmlns:p14="http://schemas.microsoft.com/office/powerpoint/2010/main">
        <p14:playEvt time="2" objId="4"/>
        <p14:stopEvt time="8737"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 name="圆角矩形 12"/>
          <p:cNvSpPr/>
          <p:nvPr/>
        </p:nvSpPr>
        <p:spPr>
          <a:xfrm>
            <a:off x="487822" y="942764"/>
            <a:ext cx="11250088" cy="671432"/>
          </a:xfrm>
          <a:prstGeom prst="roundRect">
            <a:avLst>
              <a:gd name="adj" fmla="val 3855"/>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指令格式设计举例</a:t>
            </a:r>
          </a:p>
        </p:txBody>
      </p:sp>
      <p:sp>
        <p:nvSpPr>
          <p:cNvPr id="3" name="内容占位符 2"/>
          <p:cNvSpPr>
            <a:spLocks noGrp="1"/>
          </p:cNvSpPr>
          <p:nvPr>
            <p:ph idx="1"/>
          </p:nvPr>
        </p:nvSpPr>
        <p:spPr>
          <a:xfrm>
            <a:off x="487822" y="942764"/>
            <a:ext cx="10515599" cy="799126"/>
          </a:xfrm>
        </p:spPr>
        <p:txBody>
          <a:bodyPr/>
          <a:lstStyle/>
          <a:p>
            <a:r>
              <a:rPr lang="zh-CN" altLang="en-US" sz="2800" b="1" dirty="0"/>
              <a:t>例</a:t>
            </a:r>
            <a:r>
              <a:rPr lang="en-US" altLang="zh-CN" sz="2800" b="1" dirty="0"/>
              <a:t>3. </a:t>
            </a:r>
            <a:r>
              <a:rPr lang="zh-CN" altLang="en-US" dirty="0"/>
              <a:t>分析以下指令格式及寻址方式特点？（假设字长为</a:t>
            </a:r>
            <a:r>
              <a:rPr lang="en-US" altLang="zh-CN" dirty="0"/>
              <a:t>16</a:t>
            </a:r>
            <a:r>
              <a:rPr lang="zh-CN" altLang="en-US" dirty="0"/>
              <a:t>位）</a:t>
            </a:r>
          </a:p>
        </p:txBody>
      </p:sp>
      <p:sp>
        <p:nvSpPr>
          <p:cNvPr id="4" name="内容占位符 2"/>
          <p:cNvSpPr txBox="1">
            <a:spLocks/>
          </p:cNvSpPr>
          <p:nvPr/>
        </p:nvSpPr>
        <p:spPr>
          <a:xfrm>
            <a:off x="637112" y="3560738"/>
            <a:ext cx="11100798" cy="3089699"/>
          </a:xfrm>
          <a:prstGeom prst="rect">
            <a:avLst/>
          </a:prstGeom>
        </p:spPr>
        <p:txBody>
          <a:bodyPr vert="horz" lIns="91440" tIns="45720" rIns="91440" bIns="45720" rtlCol="0">
            <a:no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1</a:t>
            </a:r>
            <a:r>
              <a:rPr lang="zh-CN" altLang="en-US" sz="2000" dirty="0"/>
              <a:t>）二地址指令；</a:t>
            </a:r>
          </a:p>
          <a:p>
            <a:r>
              <a:rPr lang="en-US" altLang="zh-CN" sz="2000" dirty="0"/>
              <a:t>2</a:t>
            </a:r>
            <a:r>
              <a:rPr lang="zh-CN" altLang="en-US" sz="2000" dirty="0"/>
              <a:t>）操作码可指定</a:t>
            </a:r>
            <a:r>
              <a:rPr lang="en-US" altLang="zh-CN" sz="2000" dirty="0"/>
              <a:t>16</a:t>
            </a:r>
            <a:r>
              <a:rPr lang="zh-CN" altLang="en-US" sz="2000" dirty="0"/>
              <a:t>条指令；</a:t>
            </a:r>
          </a:p>
          <a:p>
            <a:r>
              <a:rPr lang="en-US" altLang="zh-CN" sz="2000" dirty="0"/>
              <a:t>3</a:t>
            </a:r>
            <a:r>
              <a:rPr lang="zh-CN" altLang="en-US" sz="2000" dirty="0"/>
              <a:t>）源和目的均有</a:t>
            </a:r>
            <a:r>
              <a:rPr lang="en-US" altLang="zh-CN" sz="2000" dirty="0"/>
              <a:t>8</a:t>
            </a:r>
            <a:r>
              <a:rPr lang="zh-CN" altLang="en-US" sz="2000" dirty="0"/>
              <a:t>种寻址方式；</a:t>
            </a:r>
          </a:p>
          <a:p>
            <a:r>
              <a:rPr lang="en-US" altLang="zh-CN" sz="2000" dirty="0"/>
              <a:t>4</a:t>
            </a:r>
            <a:r>
              <a:rPr lang="zh-CN" altLang="en-US" sz="2000" dirty="0"/>
              <a:t>）源地址寄存器和目的地址寄存器均有</a:t>
            </a:r>
            <a:r>
              <a:rPr lang="en-US" altLang="zh-CN" sz="2000" dirty="0"/>
              <a:t>8</a:t>
            </a:r>
            <a:r>
              <a:rPr lang="zh-CN" altLang="en-US" sz="2000" dirty="0"/>
              <a:t>个；</a:t>
            </a:r>
          </a:p>
          <a:p>
            <a:r>
              <a:rPr lang="en-US" altLang="zh-CN" sz="2000" dirty="0"/>
              <a:t>5</a:t>
            </a:r>
            <a:r>
              <a:rPr lang="zh-CN" altLang="en-US" sz="2000" dirty="0"/>
              <a:t>）可寻址范围为</a:t>
            </a:r>
            <a:r>
              <a:rPr lang="en-US" altLang="zh-CN" sz="2000" dirty="0"/>
              <a:t>1~64K</a:t>
            </a:r>
          </a:p>
        </p:txBody>
      </p:sp>
      <p:grpSp>
        <p:nvGrpSpPr>
          <p:cNvPr id="12" name="组合 11"/>
          <p:cNvGrpSpPr/>
          <p:nvPr/>
        </p:nvGrpSpPr>
        <p:grpSpPr>
          <a:xfrm>
            <a:off x="2749558" y="2369974"/>
            <a:ext cx="6332248" cy="432049"/>
            <a:chOff x="4108085" y="1942889"/>
            <a:chExt cx="5514703" cy="432049"/>
          </a:xfrm>
          <a:effectLst>
            <a:outerShdw blurRad="50800" dist="38100" dir="5400000" algn="t" rotWithShape="0">
              <a:prstClr val="black">
                <a:alpha val="40000"/>
              </a:prstClr>
            </a:outerShdw>
          </a:effectLst>
        </p:grpSpPr>
        <p:sp>
          <p:nvSpPr>
            <p:cNvPr id="14" name="矩形 13"/>
            <p:cNvSpPr/>
            <p:nvPr/>
          </p:nvSpPr>
          <p:spPr>
            <a:xfrm>
              <a:off x="4108085" y="1942890"/>
              <a:ext cx="1162696" cy="432048"/>
            </a:xfrm>
            <a:prstGeom prst="rect">
              <a:avLst/>
            </a:prstGeom>
            <a:solidFill>
              <a:srgbClr val="CCFF66"/>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微软雅黑"/>
                  <a:ea typeface="微软雅黑"/>
                  <a:cs typeface="+mn-cs"/>
                </a:rPr>
                <a:t>OP</a:t>
              </a:r>
            </a:p>
          </p:txBody>
        </p:sp>
        <p:grpSp>
          <p:nvGrpSpPr>
            <p:cNvPr id="15" name="组合 14"/>
            <p:cNvGrpSpPr/>
            <p:nvPr/>
          </p:nvGrpSpPr>
          <p:grpSpPr>
            <a:xfrm>
              <a:off x="5262945" y="1942889"/>
              <a:ext cx="4359843" cy="432048"/>
              <a:chOff x="5730213" y="1335507"/>
              <a:chExt cx="3687973" cy="432048"/>
            </a:xfrm>
          </p:grpSpPr>
          <p:sp>
            <p:nvSpPr>
              <p:cNvPr id="16" name="矩形 15"/>
              <p:cNvSpPr/>
              <p:nvPr/>
            </p:nvSpPr>
            <p:spPr>
              <a:xfrm>
                <a:off x="8496193" y="1335507"/>
                <a:ext cx="921993"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err="1">
                    <a:ln>
                      <a:noFill/>
                    </a:ln>
                    <a:solidFill>
                      <a:schemeClr val="bg1"/>
                    </a:solidFill>
                    <a:effectLst/>
                    <a:uLnTx/>
                    <a:uFillTx/>
                    <a:latin typeface="微软雅黑"/>
                    <a:ea typeface="微软雅黑"/>
                    <a:cs typeface="+mn-cs"/>
                  </a:rPr>
                  <a:t>Reg</a:t>
                </a:r>
                <a:endPar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endParaRPr>
              </a:p>
            </p:txBody>
          </p:sp>
          <p:sp>
            <p:nvSpPr>
              <p:cNvPr id="17" name="矩形 16"/>
              <p:cNvSpPr/>
              <p:nvPr/>
            </p:nvSpPr>
            <p:spPr>
              <a:xfrm>
                <a:off x="7578619" y="1335507"/>
                <a:ext cx="921993" cy="432048"/>
              </a:xfrm>
              <a:prstGeom prst="rect">
                <a:avLst/>
              </a:prstGeom>
              <a:solidFill>
                <a:schemeClr val="accent2">
                  <a:lumMod val="60000"/>
                  <a:lumOff val="40000"/>
                </a:schemeClr>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Mode</a:t>
                </a:r>
              </a:p>
            </p:txBody>
          </p:sp>
          <p:sp>
            <p:nvSpPr>
              <p:cNvPr id="18" name="矩形 17"/>
              <p:cNvSpPr/>
              <p:nvPr/>
            </p:nvSpPr>
            <p:spPr>
              <a:xfrm>
                <a:off x="6654416" y="1335507"/>
                <a:ext cx="921993"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err="1">
                    <a:ln>
                      <a:noFill/>
                    </a:ln>
                    <a:solidFill>
                      <a:schemeClr val="bg1"/>
                    </a:solidFill>
                    <a:effectLst/>
                    <a:uLnTx/>
                    <a:uFillTx/>
                    <a:latin typeface="微软雅黑"/>
                    <a:ea typeface="微软雅黑"/>
                    <a:cs typeface="+mn-cs"/>
                  </a:rPr>
                  <a:t>Reg</a:t>
                </a:r>
                <a:endPar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endParaRPr>
              </a:p>
            </p:txBody>
          </p:sp>
          <p:sp>
            <p:nvSpPr>
              <p:cNvPr id="19" name="矩形 18"/>
              <p:cNvSpPr/>
              <p:nvPr/>
            </p:nvSpPr>
            <p:spPr>
              <a:xfrm>
                <a:off x="5730213" y="1335507"/>
                <a:ext cx="921993" cy="432048"/>
              </a:xfrm>
              <a:prstGeom prst="rect">
                <a:avLst/>
              </a:prstGeom>
              <a:solidFill>
                <a:schemeClr val="accent2">
                  <a:lumMod val="60000"/>
                  <a:lumOff val="40000"/>
                </a:schemeClr>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Mode</a:t>
                </a:r>
              </a:p>
            </p:txBody>
          </p:sp>
        </p:grpSp>
      </p:grpSp>
      <p:grpSp>
        <p:nvGrpSpPr>
          <p:cNvPr id="20" name="组合 19"/>
          <p:cNvGrpSpPr/>
          <p:nvPr/>
        </p:nvGrpSpPr>
        <p:grpSpPr>
          <a:xfrm>
            <a:off x="4075624" y="2791696"/>
            <a:ext cx="5006182" cy="381068"/>
            <a:chOff x="5262945" y="2363363"/>
            <a:chExt cx="5006182" cy="381068"/>
          </a:xfrm>
        </p:grpSpPr>
        <p:grpSp>
          <p:nvGrpSpPr>
            <p:cNvPr id="21" name="组合 20"/>
            <p:cNvGrpSpPr/>
            <p:nvPr/>
          </p:nvGrpSpPr>
          <p:grpSpPr>
            <a:xfrm>
              <a:off x="5262945" y="2363363"/>
              <a:ext cx="2506090" cy="362546"/>
              <a:chOff x="5262945" y="2363363"/>
              <a:chExt cx="2506090" cy="362546"/>
            </a:xfrm>
          </p:grpSpPr>
          <p:cxnSp>
            <p:nvCxnSpPr>
              <p:cNvPr id="23" name="直接连接符 22"/>
              <p:cNvCxnSpPr/>
              <p:nvPr/>
            </p:nvCxnSpPr>
            <p:spPr>
              <a:xfrm>
                <a:off x="5262945" y="2381885"/>
                <a:ext cx="0" cy="3376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769035" y="2363363"/>
                <a:ext cx="0" cy="3625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 name="直接连接符 21"/>
            <p:cNvCxnSpPr/>
            <p:nvPr/>
          </p:nvCxnSpPr>
          <p:spPr>
            <a:xfrm>
              <a:off x="10269127" y="2381885"/>
              <a:ext cx="0" cy="3625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4084621" y="2834313"/>
            <a:ext cx="2488095" cy="369332"/>
            <a:chOff x="5260333" y="2401813"/>
            <a:chExt cx="2171546" cy="369332"/>
          </a:xfrm>
        </p:grpSpPr>
        <p:sp>
          <p:nvSpPr>
            <p:cNvPr id="26" name="Rectangle 13"/>
            <p:cNvSpPr>
              <a:spLocks noChangeArrowheads="1"/>
            </p:cNvSpPr>
            <p:nvPr/>
          </p:nvSpPr>
          <p:spPr bwMode="auto">
            <a:xfrm>
              <a:off x="5445909" y="2401813"/>
              <a:ext cx="1295400" cy="369332"/>
            </a:xfrm>
            <a:prstGeom prst="rect">
              <a:avLst/>
            </a:prstGeom>
            <a:noFill/>
            <a:ln w="9525">
              <a:noFill/>
              <a:miter lim="800000"/>
              <a:headEnd/>
              <a:tailEnd/>
            </a:ln>
            <a:effectLst/>
          </p:spPr>
          <p:txBody>
            <a:bodyPr>
              <a:spAutoFit/>
            </a:bodyPr>
            <a:lstStyle/>
            <a:p>
              <a:pPr algn="r" fontAlgn="base">
                <a:spcBef>
                  <a:spcPct val="20000"/>
                </a:spcBef>
                <a:spcAft>
                  <a:spcPct val="0"/>
                </a:spcAft>
                <a:buClr>
                  <a:srgbClr val="FFCC00"/>
                </a:buClr>
                <a:buSzPct val="70000"/>
                <a:defRPr/>
              </a:pPr>
              <a:r>
                <a:rPr lang="zh-CN" altLang="en-US" b="1" dirty="0">
                  <a:solidFill>
                    <a:srgbClr val="0000FF"/>
                  </a:solidFill>
                  <a:latin typeface="微软雅黑" pitchFamily="34" charset="-122"/>
                  <a:ea typeface="微软雅黑" pitchFamily="34" charset="-122"/>
                </a:rPr>
                <a:t>源地址</a:t>
              </a:r>
              <a:endParaRPr lang="zh-CN" altLang="en-US" b="1" dirty="0">
                <a:solidFill>
                  <a:srgbClr val="0000FF"/>
                </a:solidFill>
                <a:effectLst>
                  <a:outerShdw blurRad="38100" dist="38100" dir="2700000" algn="tl">
                    <a:srgbClr val="C0C0C0"/>
                  </a:outerShdw>
                </a:effectLst>
                <a:latin typeface="微软雅黑" pitchFamily="34" charset="-122"/>
                <a:ea typeface="微软雅黑" pitchFamily="34" charset="-122"/>
              </a:endParaRPr>
            </a:p>
          </p:txBody>
        </p:sp>
        <p:grpSp>
          <p:nvGrpSpPr>
            <p:cNvPr id="27" name="Group 62"/>
            <p:cNvGrpSpPr>
              <a:grpSpLocks/>
            </p:cNvGrpSpPr>
            <p:nvPr/>
          </p:nvGrpSpPr>
          <p:grpSpPr bwMode="auto">
            <a:xfrm>
              <a:off x="5260333" y="2575286"/>
              <a:ext cx="2171546" cy="15131"/>
              <a:chOff x="816" y="-12635"/>
              <a:chExt cx="4445" cy="15131"/>
            </a:xfrm>
          </p:grpSpPr>
          <p:sp>
            <p:nvSpPr>
              <p:cNvPr id="28" name="Line 63"/>
              <p:cNvSpPr>
                <a:spLocks noChangeShapeType="1"/>
              </p:cNvSpPr>
              <p:nvPr/>
            </p:nvSpPr>
            <p:spPr bwMode="auto">
              <a:xfrm>
                <a:off x="4087" y="-12635"/>
                <a:ext cx="1174"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9" name="Line 64"/>
              <p:cNvSpPr>
                <a:spLocks noChangeShapeType="1"/>
              </p:cNvSpPr>
              <p:nvPr/>
            </p:nvSpPr>
            <p:spPr bwMode="auto">
              <a:xfrm flipH="1">
                <a:off x="816" y="2496"/>
                <a:ext cx="1271" cy="0"/>
              </a:xfrm>
              <a:prstGeom prst="line">
                <a:avLst/>
              </a:prstGeom>
              <a:noFill/>
              <a:ln w="19050">
                <a:solidFill>
                  <a:schemeClr val="tx1"/>
                </a:solidFill>
                <a:round/>
                <a:headEnd/>
                <a:tailEnd type="triangle" w="med" len="med"/>
              </a:ln>
            </p:spPr>
            <p:txBody>
              <a:bodyPr/>
              <a:lstStyle/>
              <a:p>
                <a:endParaRPr lang="zh-CN" altLang="en-US">
                  <a:latin typeface="+mn-ea"/>
                </a:endParaRPr>
              </a:p>
            </p:txBody>
          </p:sp>
        </p:grpSp>
      </p:grpSp>
      <p:grpSp>
        <p:nvGrpSpPr>
          <p:cNvPr id="30" name="组合 29"/>
          <p:cNvGrpSpPr/>
          <p:nvPr/>
        </p:nvGrpSpPr>
        <p:grpSpPr>
          <a:xfrm>
            <a:off x="6590713" y="2834313"/>
            <a:ext cx="2479095" cy="369332"/>
            <a:chOff x="7459078" y="2407228"/>
            <a:chExt cx="2165195" cy="369332"/>
          </a:xfrm>
        </p:grpSpPr>
        <p:sp>
          <p:nvSpPr>
            <p:cNvPr id="31" name="Rectangle 14"/>
            <p:cNvSpPr>
              <a:spLocks noChangeArrowheads="1"/>
            </p:cNvSpPr>
            <p:nvPr/>
          </p:nvSpPr>
          <p:spPr bwMode="auto">
            <a:xfrm>
              <a:off x="7735867" y="2407228"/>
              <a:ext cx="1637197" cy="369332"/>
            </a:xfrm>
            <a:prstGeom prst="rect">
              <a:avLst/>
            </a:prstGeom>
            <a:noFill/>
            <a:ln w="9525">
              <a:noFill/>
              <a:miter lim="800000"/>
              <a:headEnd/>
              <a:tailEnd/>
            </a:ln>
            <a:effectLst/>
          </p:spPr>
          <p:txBody>
            <a:bodyPr wrap="square">
              <a:spAutoFit/>
            </a:bodyPr>
            <a:lstStyle/>
            <a:p>
              <a:pPr algn="ctr" fontAlgn="base">
                <a:spcBef>
                  <a:spcPct val="20000"/>
                </a:spcBef>
                <a:spcAft>
                  <a:spcPct val="0"/>
                </a:spcAft>
                <a:buClr>
                  <a:srgbClr val="FFCC00"/>
                </a:buClr>
                <a:buSzPct val="70000"/>
                <a:defRPr/>
              </a:pPr>
              <a:r>
                <a:rPr lang="zh-CN" altLang="en-US" b="1" dirty="0">
                  <a:solidFill>
                    <a:srgbClr val="0000FF"/>
                  </a:solidFill>
                  <a:latin typeface="微软雅黑" pitchFamily="34" charset="-122"/>
                  <a:ea typeface="微软雅黑" pitchFamily="34" charset="-122"/>
                </a:rPr>
                <a:t>目的地址</a:t>
              </a:r>
              <a:endParaRPr lang="zh-CN" altLang="en-US" b="1" dirty="0">
                <a:solidFill>
                  <a:srgbClr val="0000FF"/>
                </a:solidFill>
                <a:effectLst>
                  <a:outerShdw blurRad="38100" dist="38100" dir="2700000" algn="tl">
                    <a:srgbClr val="C0C0C0"/>
                  </a:outerShdw>
                </a:effectLst>
                <a:latin typeface="微软雅黑" pitchFamily="34" charset="-122"/>
                <a:ea typeface="微软雅黑" pitchFamily="34" charset="-122"/>
              </a:endParaRPr>
            </a:p>
          </p:txBody>
        </p:sp>
        <p:grpSp>
          <p:nvGrpSpPr>
            <p:cNvPr id="32" name="Group 62"/>
            <p:cNvGrpSpPr>
              <a:grpSpLocks/>
            </p:cNvGrpSpPr>
            <p:nvPr/>
          </p:nvGrpSpPr>
          <p:grpSpPr bwMode="auto">
            <a:xfrm>
              <a:off x="7459078" y="2569987"/>
              <a:ext cx="2165195" cy="5299"/>
              <a:chOff x="816" y="-2803"/>
              <a:chExt cx="4432" cy="5299"/>
            </a:xfrm>
          </p:grpSpPr>
          <p:sp>
            <p:nvSpPr>
              <p:cNvPr id="33" name="Line 63"/>
              <p:cNvSpPr>
                <a:spLocks noChangeShapeType="1"/>
              </p:cNvSpPr>
              <p:nvPr/>
            </p:nvSpPr>
            <p:spPr bwMode="auto">
              <a:xfrm>
                <a:off x="4113" y="-2803"/>
                <a:ext cx="1135"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34" name="Line 64"/>
              <p:cNvSpPr>
                <a:spLocks noChangeShapeType="1"/>
              </p:cNvSpPr>
              <p:nvPr/>
            </p:nvSpPr>
            <p:spPr bwMode="auto">
              <a:xfrm flipH="1">
                <a:off x="816" y="2496"/>
                <a:ext cx="1145" cy="0"/>
              </a:xfrm>
              <a:prstGeom prst="line">
                <a:avLst/>
              </a:prstGeom>
              <a:noFill/>
              <a:ln w="19050">
                <a:solidFill>
                  <a:schemeClr val="tx1"/>
                </a:solidFill>
                <a:round/>
                <a:headEnd/>
                <a:tailEnd type="triangle" w="med" len="med"/>
              </a:ln>
            </p:spPr>
            <p:txBody>
              <a:bodyPr/>
              <a:lstStyle/>
              <a:p>
                <a:endParaRPr lang="zh-CN" altLang="en-US">
                  <a:latin typeface="+mn-ea"/>
                </a:endParaRPr>
              </a:p>
            </p:txBody>
          </p:sp>
        </p:grpSp>
      </p:grpSp>
      <p:sp>
        <p:nvSpPr>
          <p:cNvPr id="35" name="TextBox 11"/>
          <p:cNvSpPr txBox="1"/>
          <p:nvPr/>
        </p:nvSpPr>
        <p:spPr>
          <a:xfrm>
            <a:off x="3631205" y="2017754"/>
            <a:ext cx="557251" cy="400110"/>
          </a:xfrm>
          <a:prstGeom prst="rect">
            <a:avLst/>
          </a:prstGeom>
          <a:noFill/>
        </p:spPr>
        <p:txBody>
          <a:bodyPr wrap="square">
            <a:spAutoFit/>
          </a:bodyPr>
          <a:lstStyle/>
          <a:p>
            <a:pPr algn="ctr">
              <a:defRPr/>
            </a:pPr>
            <a:r>
              <a:rPr lang="en-US" altLang="zh-CN" sz="2000" b="1" kern="0" dirty="0">
                <a:solidFill>
                  <a:srgbClr val="0070C0"/>
                </a:solidFill>
                <a:latin typeface="Arial" pitchFamily="34" charset="0"/>
                <a:ea typeface="华文细黑" pitchFamily="2" charset="-122"/>
              </a:rPr>
              <a:t>12</a:t>
            </a:r>
            <a:endParaRPr lang="zh-CN" altLang="en-US" sz="2000" b="1" kern="0" dirty="0">
              <a:solidFill>
                <a:srgbClr val="0070C0"/>
              </a:solidFill>
              <a:latin typeface="Arial" pitchFamily="34" charset="0"/>
              <a:ea typeface="华文细黑" pitchFamily="2" charset="-122"/>
            </a:endParaRPr>
          </a:p>
        </p:txBody>
      </p:sp>
      <p:sp>
        <p:nvSpPr>
          <p:cNvPr id="36" name="TextBox 11"/>
          <p:cNvSpPr txBox="1"/>
          <p:nvPr/>
        </p:nvSpPr>
        <p:spPr>
          <a:xfrm>
            <a:off x="2536701" y="2017754"/>
            <a:ext cx="682762" cy="400110"/>
          </a:xfrm>
          <a:prstGeom prst="rect">
            <a:avLst/>
          </a:prstGeom>
          <a:noFill/>
        </p:spPr>
        <p:txBody>
          <a:bodyPr wrap="square">
            <a:spAutoFit/>
          </a:bodyPr>
          <a:lstStyle/>
          <a:p>
            <a:pPr algn="ctr">
              <a:defRPr/>
            </a:pPr>
            <a:r>
              <a:rPr lang="en-US" altLang="zh-CN" sz="2000" b="1" kern="0" dirty="0">
                <a:solidFill>
                  <a:srgbClr val="0070C0"/>
                </a:solidFill>
                <a:latin typeface="Arial" pitchFamily="34" charset="0"/>
                <a:ea typeface="华文细黑" pitchFamily="2" charset="-122"/>
              </a:rPr>
              <a:t>15</a:t>
            </a:r>
            <a:endParaRPr lang="zh-CN" altLang="en-US" sz="2000" b="1" kern="0" dirty="0">
              <a:solidFill>
                <a:srgbClr val="0070C0"/>
              </a:solidFill>
              <a:latin typeface="Arial" pitchFamily="34" charset="0"/>
              <a:ea typeface="华文细黑" pitchFamily="2" charset="-122"/>
            </a:endParaRPr>
          </a:p>
        </p:txBody>
      </p:sp>
      <p:sp>
        <p:nvSpPr>
          <p:cNvPr id="37" name="TextBox 11"/>
          <p:cNvSpPr txBox="1"/>
          <p:nvPr/>
        </p:nvSpPr>
        <p:spPr>
          <a:xfrm>
            <a:off x="3997071" y="2017754"/>
            <a:ext cx="529461" cy="400110"/>
          </a:xfrm>
          <a:prstGeom prst="rect">
            <a:avLst/>
          </a:prstGeom>
          <a:noFill/>
        </p:spPr>
        <p:txBody>
          <a:bodyPr wrap="square">
            <a:spAutoFit/>
          </a:bodyPr>
          <a:lstStyle/>
          <a:p>
            <a:pPr algn="ctr">
              <a:defRPr/>
            </a:pPr>
            <a:r>
              <a:rPr lang="en-US" altLang="zh-CN" sz="2000" b="1" kern="0" dirty="0">
                <a:solidFill>
                  <a:srgbClr val="0070C0"/>
                </a:solidFill>
                <a:latin typeface="Arial" pitchFamily="34" charset="0"/>
                <a:ea typeface="华文细黑" pitchFamily="2" charset="-122"/>
              </a:rPr>
              <a:t>11</a:t>
            </a:r>
            <a:endParaRPr lang="zh-CN" altLang="en-US" sz="2000" b="1" kern="0" dirty="0">
              <a:solidFill>
                <a:srgbClr val="0070C0"/>
              </a:solidFill>
              <a:latin typeface="Arial" pitchFamily="34" charset="0"/>
              <a:ea typeface="华文细黑" pitchFamily="2" charset="-122"/>
            </a:endParaRPr>
          </a:p>
        </p:txBody>
      </p:sp>
      <p:sp>
        <p:nvSpPr>
          <p:cNvPr id="38" name="TextBox 11"/>
          <p:cNvSpPr txBox="1"/>
          <p:nvPr/>
        </p:nvSpPr>
        <p:spPr>
          <a:xfrm>
            <a:off x="5037829" y="2017754"/>
            <a:ext cx="395898" cy="400110"/>
          </a:xfrm>
          <a:prstGeom prst="rect">
            <a:avLst/>
          </a:prstGeom>
          <a:noFill/>
        </p:spPr>
        <p:txBody>
          <a:bodyPr wrap="square">
            <a:spAutoFit/>
          </a:bodyPr>
          <a:lstStyle/>
          <a:p>
            <a:pPr algn="ctr">
              <a:defRPr/>
            </a:pPr>
            <a:r>
              <a:rPr lang="en-US" altLang="zh-CN" sz="2000" b="1" kern="0" dirty="0">
                <a:solidFill>
                  <a:srgbClr val="0070C0"/>
                </a:solidFill>
                <a:latin typeface="Arial" pitchFamily="34" charset="0"/>
                <a:ea typeface="华文细黑" pitchFamily="2" charset="-122"/>
              </a:rPr>
              <a:t>9</a:t>
            </a:r>
            <a:endParaRPr lang="zh-CN" altLang="en-US" sz="2000" b="1" kern="0" dirty="0">
              <a:solidFill>
                <a:srgbClr val="0070C0"/>
              </a:solidFill>
              <a:latin typeface="Arial" pitchFamily="34" charset="0"/>
              <a:ea typeface="华文细黑" pitchFamily="2" charset="-122"/>
            </a:endParaRPr>
          </a:p>
        </p:txBody>
      </p:sp>
      <p:sp>
        <p:nvSpPr>
          <p:cNvPr id="39" name="TextBox 11"/>
          <p:cNvSpPr txBox="1"/>
          <p:nvPr/>
        </p:nvSpPr>
        <p:spPr>
          <a:xfrm>
            <a:off x="5286320" y="2017754"/>
            <a:ext cx="395898" cy="400110"/>
          </a:xfrm>
          <a:prstGeom prst="rect">
            <a:avLst/>
          </a:prstGeom>
          <a:noFill/>
        </p:spPr>
        <p:txBody>
          <a:bodyPr wrap="square">
            <a:spAutoFit/>
          </a:bodyPr>
          <a:lstStyle/>
          <a:p>
            <a:pPr algn="ctr">
              <a:defRPr/>
            </a:pPr>
            <a:r>
              <a:rPr lang="en-US" altLang="zh-CN" sz="2000" b="1" kern="0" dirty="0">
                <a:solidFill>
                  <a:srgbClr val="0070C0"/>
                </a:solidFill>
                <a:latin typeface="Arial" pitchFamily="34" charset="0"/>
                <a:ea typeface="华文细黑" pitchFamily="2" charset="-122"/>
              </a:rPr>
              <a:t>8</a:t>
            </a:r>
            <a:endParaRPr lang="zh-CN" altLang="en-US" sz="2000" b="1" kern="0" dirty="0">
              <a:solidFill>
                <a:srgbClr val="0070C0"/>
              </a:solidFill>
              <a:latin typeface="Arial" pitchFamily="34" charset="0"/>
              <a:ea typeface="华文细黑" pitchFamily="2" charset="-122"/>
            </a:endParaRPr>
          </a:p>
        </p:txBody>
      </p:sp>
      <p:sp>
        <p:nvSpPr>
          <p:cNvPr id="40" name="TextBox 11"/>
          <p:cNvSpPr txBox="1"/>
          <p:nvPr/>
        </p:nvSpPr>
        <p:spPr>
          <a:xfrm>
            <a:off x="6271247" y="2017754"/>
            <a:ext cx="395898" cy="400110"/>
          </a:xfrm>
          <a:prstGeom prst="rect">
            <a:avLst/>
          </a:prstGeom>
          <a:noFill/>
        </p:spPr>
        <p:txBody>
          <a:bodyPr wrap="square">
            <a:spAutoFit/>
          </a:bodyPr>
          <a:lstStyle/>
          <a:p>
            <a:pPr algn="ctr">
              <a:defRPr/>
            </a:pPr>
            <a:r>
              <a:rPr lang="en-US" altLang="zh-CN" sz="2000" b="1" kern="0" dirty="0">
                <a:solidFill>
                  <a:srgbClr val="0070C0"/>
                </a:solidFill>
                <a:latin typeface="Arial" pitchFamily="34" charset="0"/>
                <a:ea typeface="华文细黑" pitchFamily="2" charset="-122"/>
              </a:rPr>
              <a:t>6</a:t>
            </a:r>
            <a:endParaRPr lang="zh-CN" altLang="en-US" sz="2000" b="1" kern="0" dirty="0">
              <a:solidFill>
                <a:srgbClr val="0070C0"/>
              </a:solidFill>
              <a:latin typeface="Arial" pitchFamily="34" charset="0"/>
              <a:ea typeface="华文细黑" pitchFamily="2" charset="-122"/>
            </a:endParaRPr>
          </a:p>
        </p:txBody>
      </p:sp>
      <p:sp>
        <p:nvSpPr>
          <p:cNvPr id="41" name="TextBox 11"/>
          <p:cNvSpPr txBox="1"/>
          <p:nvPr/>
        </p:nvSpPr>
        <p:spPr>
          <a:xfrm>
            <a:off x="6472495" y="2017754"/>
            <a:ext cx="497547" cy="400110"/>
          </a:xfrm>
          <a:prstGeom prst="rect">
            <a:avLst/>
          </a:prstGeom>
          <a:noFill/>
        </p:spPr>
        <p:txBody>
          <a:bodyPr wrap="square">
            <a:spAutoFit/>
          </a:bodyPr>
          <a:lstStyle/>
          <a:p>
            <a:pPr algn="ctr">
              <a:defRPr/>
            </a:pPr>
            <a:r>
              <a:rPr lang="en-US" altLang="zh-CN" sz="2000" b="1" kern="0" dirty="0">
                <a:solidFill>
                  <a:srgbClr val="0070C0"/>
                </a:solidFill>
                <a:latin typeface="Arial" pitchFamily="34" charset="0"/>
                <a:ea typeface="华文细黑" pitchFamily="2" charset="-122"/>
              </a:rPr>
              <a:t>5</a:t>
            </a:r>
            <a:endParaRPr lang="zh-CN" altLang="en-US" sz="2000" b="1" kern="0" dirty="0">
              <a:solidFill>
                <a:srgbClr val="0070C0"/>
              </a:solidFill>
              <a:latin typeface="Arial" pitchFamily="34" charset="0"/>
              <a:ea typeface="华文细黑" pitchFamily="2" charset="-122"/>
            </a:endParaRPr>
          </a:p>
        </p:txBody>
      </p:sp>
      <p:sp>
        <p:nvSpPr>
          <p:cNvPr id="43" name="TextBox 11"/>
          <p:cNvSpPr txBox="1"/>
          <p:nvPr/>
        </p:nvSpPr>
        <p:spPr>
          <a:xfrm>
            <a:off x="7444086" y="2017754"/>
            <a:ext cx="497547" cy="400110"/>
          </a:xfrm>
          <a:prstGeom prst="rect">
            <a:avLst/>
          </a:prstGeom>
          <a:noFill/>
        </p:spPr>
        <p:txBody>
          <a:bodyPr wrap="square">
            <a:spAutoFit/>
          </a:bodyPr>
          <a:lstStyle/>
          <a:p>
            <a:pPr algn="ctr">
              <a:defRPr/>
            </a:pPr>
            <a:r>
              <a:rPr lang="en-US" altLang="zh-CN" sz="2000" b="1" kern="0" dirty="0">
                <a:solidFill>
                  <a:srgbClr val="0070C0"/>
                </a:solidFill>
                <a:latin typeface="Arial" pitchFamily="34" charset="0"/>
                <a:ea typeface="华文细黑" pitchFamily="2" charset="-122"/>
              </a:rPr>
              <a:t>3</a:t>
            </a:r>
            <a:endParaRPr lang="zh-CN" altLang="en-US" sz="2000" b="1" kern="0" dirty="0">
              <a:solidFill>
                <a:srgbClr val="0070C0"/>
              </a:solidFill>
              <a:latin typeface="Arial" pitchFamily="34" charset="0"/>
              <a:ea typeface="华文细黑" pitchFamily="2" charset="-122"/>
            </a:endParaRPr>
          </a:p>
        </p:txBody>
      </p:sp>
      <p:sp>
        <p:nvSpPr>
          <p:cNvPr id="44" name="TextBox 11"/>
          <p:cNvSpPr txBox="1"/>
          <p:nvPr/>
        </p:nvSpPr>
        <p:spPr>
          <a:xfrm>
            <a:off x="7734549" y="2017754"/>
            <a:ext cx="497547" cy="400110"/>
          </a:xfrm>
          <a:prstGeom prst="rect">
            <a:avLst/>
          </a:prstGeom>
          <a:noFill/>
        </p:spPr>
        <p:txBody>
          <a:bodyPr wrap="square">
            <a:spAutoFit/>
          </a:bodyPr>
          <a:lstStyle/>
          <a:p>
            <a:pPr algn="ctr">
              <a:defRPr/>
            </a:pPr>
            <a:r>
              <a:rPr lang="en-US" altLang="zh-CN" sz="2000" b="1" kern="0" dirty="0">
                <a:solidFill>
                  <a:srgbClr val="0070C0"/>
                </a:solidFill>
                <a:latin typeface="Arial" pitchFamily="34" charset="0"/>
                <a:ea typeface="华文细黑" pitchFamily="2" charset="-122"/>
              </a:rPr>
              <a:t>2</a:t>
            </a:r>
            <a:endParaRPr lang="zh-CN" altLang="en-US" sz="2000" b="1" kern="0" dirty="0">
              <a:solidFill>
                <a:srgbClr val="0070C0"/>
              </a:solidFill>
              <a:latin typeface="Arial" pitchFamily="34" charset="0"/>
              <a:ea typeface="华文细黑" pitchFamily="2" charset="-122"/>
            </a:endParaRPr>
          </a:p>
        </p:txBody>
      </p:sp>
      <p:sp>
        <p:nvSpPr>
          <p:cNvPr id="45" name="TextBox 11"/>
          <p:cNvSpPr txBox="1"/>
          <p:nvPr/>
        </p:nvSpPr>
        <p:spPr>
          <a:xfrm>
            <a:off x="8715469" y="2017754"/>
            <a:ext cx="497547" cy="400110"/>
          </a:xfrm>
          <a:prstGeom prst="rect">
            <a:avLst/>
          </a:prstGeom>
          <a:noFill/>
        </p:spPr>
        <p:txBody>
          <a:bodyPr wrap="square">
            <a:spAutoFit/>
          </a:bodyPr>
          <a:lstStyle/>
          <a:p>
            <a:pPr algn="ctr">
              <a:defRPr/>
            </a:pPr>
            <a:r>
              <a:rPr lang="en-US" altLang="zh-CN" sz="2000" b="1" kern="0" dirty="0">
                <a:solidFill>
                  <a:srgbClr val="0070C0"/>
                </a:solidFill>
                <a:latin typeface="Arial" pitchFamily="34" charset="0"/>
                <a:ea typeface="华文细黑" pitchFamily="2" charset="-122"/>
              </a:rPr>
              <a:t>0</a:t>
            </a:r>
            <a:endParaRPr lang="zh-CN" altLang="en-US" sz="2000" b="1" kern="0" dirty="0">
              <a:solidFill>
                <a:srgbClr val="0070C0"/>
              </a:solidFill>
              <a:latin typeface="Arial" pitchFamily="34" charset="0"/>
              <a:ea typeface="华文细黑" pitchFamily="2" charset="-122"/>
            </a:endParaRPr>
          </a:p>
        </p:txBody>
      </p:sp>
    </p:spTree>
    <p:extLst>
      <p:ext uri="{BB962C8B-B14F-4D97-AF65-F5344CB8AC3E}">
        <p14:creationId xmlns:p14="http://schemas.microsoft.com/office/powerpoint/2010/main" val="3476135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zh-CN" altLang="en-US"/>
              <a:t>指令分类方法</a:t>
            </a:r>
          </a:p>
        </p:txBody>
      </p:sp>
      <p:sp>
        <p:nvSpPr>
          <p:cNvPr id="11268" name="Rectangle 3"/>
          <p:cNvSpPr>
            <a:spLocks noGrp="1" noChangeArrowheads="1"/>
          </p:cNvSpPr>
          <p:nvPr>
            <p:ph idx="1"/>
          </p:nvPr>
        </p:nvSpPr>
        <p:spPr/>
        <p:txBody>
          <a:bodyPr>
            <a:normAutofit lnSpcReduction="10000"/>
          </a:bodyPr>
          <a:lstStyle/>
          <a:p>
            <a:pPr eaLnBrk="1" hangingPunct="1"/>
            <a:r>
              <a:rPr lang="zh-CN" altLang="en-US" sz="2600" dirty="0">
                <a:latin typeface="华文新魏" pitchFamily="2" charset="-122"/>
              </a:rPr>
              <a:t>按计算机系统的层次结构分类</a:t>
            </a:r>
            <a:endParaRPr lang="en-US" altLang="zh-CN" sz="2600" dirty="0">
              <a:latin typeface="华文新魏" pitchFamily="2" charset="-122"/>
            </a:endParaRPr>
          </a:p>
          <a:p>
            <a:pPr lvl="1" eaLnBrk="1" hangingPunct="1"/>
            <a:r>
              <a:rPr lang="zh-CN" altLang="en-US" dirty="0"/>
              <a:t>微指令、机器指令、宏指令</a:t>
            </a:r>
          </a:p>
          <a:p>
            <a:pPr eaLnBrk="1" hangingPunct="1"/>
            <a:r>
              <a:rPr lang="zh-CN" altLang="en-US" sz="2600" dirty="0"/>
              <a:t>按操作数物理位置分类</a:t>
            </a:r>
            <a:endParaRPr lang="en-US" altLang="zh-CN" sz="2600" dirty="0"/>
          </a:p>
          <a:p>
            <a:pPr lvl="1" eaLnBrk="1" hangingPunct="1">
              <a:defRPr/>
            </a:pPr>
            <a:r>
              <a:rPr lang="zh-CN" altLang="en-US" dirty="0"/>
              <a:t>存储器－存储器（</a:t>
            </a:r>
            <a:r>
              <a:rPr lang="en-US" altLang="zh-CN" dirty="0"/>
              <a:t>SS</a:t>
            </a:r>
            <a:r>
              <a:rPr lang="zh-CN" altLang="en-US" dirty="0"/>
              <a:t>）型、寄存器－寄存器（</a:t>
            </a:r>
            <a:r>
              <a:rPr lang="en-US" altLang="zh-CN" dirty="0"/>
              <a:t>RR</a:t>
            </a:r>
            <a:r>
              <a:rPr lang="zh-CN" altLang="en-US" dirty="0"/>
              <a:t>）型、寄存器－存储器（</a:t>
            </a:r>
            <a:r>
              <a:rPr lang="en-US" altLang="zh-CN" dirty="0"/>
              <a:t>RS</a:t>
            </a:r>
            <a:r>
              <a:rPr lang="zh-CN" altLang="en-US" dirty="0"/>
              <a:t>）型 </a:t>
            </a:r>
            <a:endParaRPr lang="en-US" altLang="zh-CN" dirty="0"/>
          </a:p>
          <a:p>
            <a:pPr>
              <a:defRPr/>
            </a:pPr>
            <a:r>
              <a:rPr lang="zh-CN" altLang="en-US" dirty="0">
                <a:latin typeface="华文新魏" pitchFamily="2" charset="-122"/>
              </a:rPr>
              <a:t>按指令长度分类</a:t>
            </a:r>
            <a:endParaRPr lang="en-US" altLang="zh-CN" dirty="0">
              <a:latin typeface="华文新魏" pitchFamily="2" charset="-122"/>
            </a:endParaRPr>
          </a:p>
          <a:p>
            <a:pPr lvl="1" eaLnBrk="1" hangingPunct="1">
              <a:defRPr/>
            </a:pPr>
            <a:r>
              <a:rPr lang="zh-CN" altLang="en-US" dirty="0"/>
              <a:t>定长指令，变长指令</a:t>
            </a:r>
          </a:p>
          <a:p>
            <a:pPr eaLnBrk="1" hangingPunct="1"/>
            <a:r>
              <a:rPr lang="zh-CN" altLang="en-US" sz="2600" dirty="0">
                <a:latin typeface="华文新魏" pitchFamily="2" charset="-122"/>
              </a:rPr>
              <a:t>按操作数个数分类</a:t>
            </a:r>
            <a:endParaRPr lang="en-US" altLang="zh-CN" sz="2600" dirty="0">
              <a:latin typeface="华文新魏" pitchFamily="2" charset="-122"/>
            </a:endParaRPr>
          </a:p>
          <a:p>
            <a:pPr lvl="1" eaLnBrk="1" hangingPunct="1">
              <a:defRPr/>
            </a:pPr>
            <a:r>
              <a:rPr lang="en-US" altLang="zh-CN" dirty="0"/>
              <a:t> </a:t>
            </a:r>
            <a:r>
              <a:rPr lang="zh-CN" altLang="en-US" dirty="0"/>
              <a:t>四地址、三地址、二地址、单地址、零地址</a:t>
            </a:r>
            <a:endParaRPr lang="en-US" altLang="zh-CN" dirty="0"/>
          </a:p>
          <a:p>
            <a:r>
              <a:rPr lang="zh-CN" altLang="en-US" dirty="0">
                <a:latin typeface="华文新魏" pitchFamily="2" charset="-122"/>
              </a:rPr>
              <a:t>按指令功能分类</a:t>
            </a:r>
            <a:endParaRPr lang="en-US" altLang="zh-CN" dirty="0">
              <a:latin typeface="华文新魏" pitchFamily="2" charset="-122"/>
            </a:endParaRPr>
          </a:p>
          <a:p>
            <a:pPr lvl="1" eaLnBrk="1" hangingPunct="1">
              <a:defRPr/>
            </a:pPr>
            <a:endParaRPr lang="en-US" altLang="zh-CN" dirty="0"/>
          </a:p>
          <a:p>
            <a:pPr lvl="1" eaLnBrk="1" hangingPunct="1">
              <a:defRPr/>
            </a:pPr>
            <a:endParaRPr lang="zh-CN" altLang="en-US" dirty="0"/>
          </a:p>
          <a:p>
            <a:pPr eaLnBrk="1" hangingPunct="1"/>
            <a:endParaRPr lang="zh-CN" altLang="en-US" sz="2600" dirty="0">
              <a:latin typeface="华文新魏" pitchFamily="2" charset="-122"/>
            </a:endParaRPr>
          </a:p>
        </p:txBody>
      </p:sp>
    </p:spTree>
    <p:extLst>
      <p:ext uri="{BB962C8B-B14F-4D97-AF65-F5344CB8AC3E}">
        <p14:creationId xmlns:p14="http://schemas.microsoft.com/office/powerpoint/2010/main" val="1890941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zh-CN" altLang="en-US" dirty="0"/>
              <a:t>按指令字长度分类</a:t>
            </a:r>
          </a:p>
        </p:txBody>
      </p:sp>
      <p:sp>
        <p:nvSpPr>
          <p:cNvPr id="16388" name="Rectangle 3"/>
          <p:cNvSpPr>
            <a:spLocks noGrp="1" noChangeArrowheads="1"/>
          </p:cNvSpPr>
          <p:nvPr>
            <p:ph type="body" idx="1"/>
          </p:nvPr>
        </p:nvSpPr>
        <p:spPr/>
        <p:txBody>
          <a:bodyPr/>
          <a:lstStyle/>
          <a:p>
            <a:pPr eaLnBrk="1" hangingPunct="1"/>
            <a:r>
              <a:rPr lang="zh-CN" altLang="en-US" b="1" dirty="0">
                <a:latin typeface="华文新魏" pitchFamily="2" charset="-122"/>
              </a:rPr>
              <a:t>指令字长度：</a:t>
            </a:r>
            <a:r>
              <a:rPr lang="zh-CN" altLang="en-US" dirty="0">
                <a:latin typeface="华文新魏" pitchFamily="2" charset="-122"/>
              </a:rPr>
              <a:t>指令中包含二进制代码的位数</a:t>
            </a:r>
          </a:p>
          <a:p>
            <a:pPr eaLnBrk="1" hangingPunct="1"/>
            <a:r>
              <a:rPr lang="zh-CN" altLang="en-US" dirty="0">
                <a:latin typeface="华文新魏" pitchFamily="2" charset="-122"/>
              </a:rPr>
              <a:t>字长与机器字的长度有关</a:t>
            </a:r>
            <a:r>
              <a:rPr lang="en-US" altLang="zh-CN" dirty="0">
                <a:latin typeface="华文新魏" pitchFamily="2" charset="-122"/>
              </a:rPr>
              <a:t>:   </a:t>
            </a:r>
            <a:r>
              <a:rPr lang="zh-CN" altLang="en-US" b="1" dirty="0">
                <a:latin typeface="华文新魏" pitchFamily="2" charset="-122"/>
              </a:rPr>
              <a:t>单字长，双字长，半字长</a:t>
            </a:r>
            <a:endParaRPr lang="zh-CN" altLang="en-US" dirty="0">
              <a:latin typeface="华文新魏" pitchFamily="2" charset="-122"/>
            </a:endParaRPr>
          </a:p>
          <a:p>
            <a:pPr lvl="1"/>
            <a:r>
              <a:rPr lang="zh-CN" altLang="en-US" sz="2400" dirty="0">
                <a:latin typeface="华文新魏" pitchFamily="2" charset="-122"/>
              </a:rPr>
              <a:t>指令字越长，地址码长度越长，可直接寻址空间越大</a:t>
            </a:r>
          </a:p>
          <a:p>
            <a:pPr lvl="1" eaLnBrk="1" hangingPunct="1"/>
            <a:r>
              <a:rPr lang="zh-CN" altLang="en-US" sz="2400" dirty="0">
                <a:latin typeface="华文新魏" pitchFamily="2" charset="-122"/>
              </a:rPr>
              <a:t>指令字越长，占用空间越大，取指令越慢</a:t>
            </a:r>
          </a:p>
          <a:p>
            <a:pPr eaLnBrk="1" hangingPunct="1"/>
            <a:r>
              <a:rPr lang="zh-CN" altLang="en-US" b="1" dirty="0">
                <a:latin typeface="华文新魏" pitchFamily="2" charset="-122"/>
              </a:rPr>
              <a:t>等长指令</a:t>
            </a:r>
            <a:r>
              <a:rPr lang="en-US" altLang="zh-CN" dirty="0">
                <a:latin typeface="华文新魏" pitchFamily="2" charset="-122"/>
              </a:rPr>
              <a:t>:  </a:t>
            </a:r>
            <a:r>
              <a:rPr lang="zh-CN" altLang="en-US" dirty="0">
                <a:latin typeface="华文新魏" pitchFamily="2" charset="-122"/>
              </a:rPr>
              <a:t>结构简单，控制线路</a:t>
            </a:r>
            <a:r>
              <a:rPr lang="zh-CN" altLang="en-US" dirty="0">
                <a:latin typeface="+mn-ea"/>
                <a:ea typeface="+mn-ea"/>
              </a:rPr>
              <a:t>简单，</a:t>
            </a:r>
            <a:r>
              <a:rPr lang="en-US" altLang="zh-CN" dirty="0">
                <a:latin typeface="+mn-ea"/>
                <a:ea typeface="+mn-ea"/>
              </a:rPr>
              <a:t>MIPS</a:t>
            </a:r>
            <a:r>
              <a:rPr lang="zh-CN" altLang="en-US" dirty="0">
                <a:latin typeface="+mn-ea"/>
                <a:ea typeface="+mn-ea"/>
              </a:rPr>
              <a:t>指令</a:t>
            </a:r>
          </a:p>
          <a:p>
            <a:pPr eaLnBrk="1" hangingPunct="1"/>
            <a:r>
              <a:rPr lang="zh-CN" altLang="en-US" b="1" dirty="0">
                <a:latin typeface="华文新魏" pitchFamily="2" charset="-122"/>
              </a:rPr>
              <a:t>变长指令</a:t>
            </a:r>
            <a:r>
              <a:rPr lang="en-US" altLang="zh-CN" dirty="0">
                <a:latin typeface="华文新魏" pitchFamily="2" charset="-122"/>
              </a:rPr>
              <a:t>:  </a:t>
            </a:r>
            <a:r>
              <a:rPr lang="zh-CN" altLang="en-US" dirty="0">
                <a:latin typeface="华文新魏" pitchFamily="2" charset="-122"/>
              </a:rPr>
              <a:t>结构灵活，充分利用指令长度，</a:t>
            </a:r>
            <a:r>
              <a:rPr lang="zh-CN" altLang="en-US" dirty="0"/>
              <a:t>控制复杂，</a:t>
            </a:r>
            <a:r>
              <a:rPr lang="en-US" altLang="zh-CN" dirty="0"/>
              <a:t>X86</a:t>
            </a:r>
            <a:r>
              <a:rPr lang="zh-CN" altLang="en-US" dirty="0"/>
              <a:t>指令</a:t>
            </a:r>
          </a:p>
          <a:p>
            <a:pPr eaLnBrk="1" hangingPunct="1">
              <a:lnSpc>
                <a:spcPct val="115000"/>
              </a:lnSpc>
              <a:buFont typeface="Wingdings" pitchFamily="2" charset="2"/>
              <a:buNone/>
            </a:pPr>
            <a:endParaRPr lang="en-US" altLang="zh-CN" sz="2500" dirty="0">
              <a:latin typeface="华文新魏" pitchFamily="2" charset="-122"/>
            </a:endParaRPr>
          </a:p>
        </p:txBody>
      </p:sp>
      <p:grpSp>
        <p:nvGrpSpPr>
          <p:cNvPr id="5" name="组合 4"/>
          <p:cNvGrpSpPr/>
          <p:nvPr/>
        </p:nvGrpSpPr>
        <p:grpSpPr>
          <a:xfrm>
            <a:off x="2494644" y="5400266"/>
            <a:ext cx="7058025" cy="731838"/>
            <a:chOff x="2566989" y="2924176"/>
            <a:chExt cx="7058025" cy="731838"/>
          </a:xfrm>
        </p:grpSpPr>
        <p:graphicFrame>
          <p:nvGraphicFramePr>
            <p:cNvPr id="7" name="内容占位符 4"/>
            <p:cNvGraphicFramePr>
              <a:graphicFrameLocks/>
            </p:cNvGraphicFramePr>
            <p:nvPr/>
          </p:nvGraphicFramePr>
          <p:xfrm>
            <a:off x="2578100" y="2924176"/>
            <a:ext cx="6110288" cy="366713"/>
          </p:xfrm>
          <a:graphic>
            <a:graphicData uri="http://schemas.openxmlformats.org/drawingml/2006/table">
              <a:tbl>
                <a:tblPr firstRow="1" bandRow="1">
                  <a:tableStyleId>{5C22544A-7EE6-4342-B048-85BDC9FD1C3A}</a:tableStyleId>
                </a:tblPr>
                <a:tblGrid>
                  <a:gridCol w="853086">
                    <a:extLst>
                      <a:ext uri="{9D8B030D-6E8A-4147-A177-3AD203B41FA5}">
                        <a16:colId xmlns:a16="http://schemas.microsoft.com/office/drawing/2014/main" val="20000"/>
                      </a:ext>
                    </a:extLst>
                  </a:gridCol>
                  <a:gridCol w="5257202">
                    <a:extLst>
                      <a:ext uri="{9D8B030D-6E8A-4147-A177-3AD203B41FA5}">
                        <a16:colId xmlns:a16="http://schemas.microsoft.com/office/drawing/2014/main" val="20001"/>
                      </a:ext>
                    </a:extLst>
                  </a:gridCol>
                </a:tblGrid>
                <a:tr h="366713">
                  <a:tc>
                    <a:txBody>
                      <a:bodyPr/>
                      <a:lstStyle/>
                      <a:p>
                        <a:r>
                          <a:rPr lang="en-US" altLang="zh-CN" sz="1800" dirty="0">
                            <a:solidFill>
                              <a:srgbClr val="00B050"/>
                            </a:solidFill>
                          </a:rPr>
                          <a:t>8bits</a:t>
                        </a:r>
                        <a:endParaRPr lang="zh-CN" altLang="en-US" sz="1800" dirty="0">
                          <a:solidFill>
                            <a:srgbClr val="00B050"/>
                          </a:solidFill>
                        </a:endParaRPr>
                      </a:p>
                    </a:txBody>
                    <a:tcPr marL="91451" marR="91451" marT="45898" marB="45898">
                      <a:solidFill>
                        <a:schemeClr val="bg1"/>
                      </a:solidFill>
                    </a:tcPr>
                  </a:tc>
                  <a:tc>
                    <a:txBody>
                      <a:bodyPr/>
                      <a:lstStyle/>
                      <a:p>
                        <a:r>
                          <a:rPr lang="en-US" altLang="zh-CN" sz="1800" dirty="0">
                            <a:solidFill>
                              <a:srgbClr val="00B050"/>
                            </a:solidFill>
                          </a:rPr>
                          <a:t>             32bits</a:t>
                        </a:r>
                        <a:endParaRPr lang="zh-CN" altLang="en-US" sz="1800" dirty="0">
                          <a:solidFill>
                            <a:srgbClr val="00B050"/>
                          </a:solidFill>
                        </a:endParaRPr>
                      </a:p>
                    </a:txBody>
                    <a:tcPr marL="91451" marR="91451" marT="45898" marB="45898">
                      <a:solidFill>
                        <a:schemeClr val="bg1"/>
                      </a:solidFill>
                    </a:tcPr>
                  </a:tc>
                  <a:extLst>
                    <a:ext uri="{0D108BD9-81ED-4DB2-BD59-A6C34878D82A}">
                      <a16:rowId xmlns:a16="http://schemas.microsoft.com/office/drawing/2014/main" val="10000"/>
                    </a:ext>
                  </a:extLst>
                </a:tr>
              </a:tbl>
            </a:graphicData>
          </a:graphic>
        </p:graphicFrame>
        <p:graphicFrame>
          <p:nvGraphicFramePr>
            <p:cNvPr id="8" name="内容占位符 4"/>
            <p:cNvGraphicFramePr>
              <a:graphicFrameLocks/>
            </p:cNvGraphicFramePr>
            <p:nvPr/>
          </p:nvGraphicFramePr>
          <p:xfrm>
            <a:off x="2566989" y="3284539"/>
            <a:ext cx="7058025" cy="371475"/>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1663699">
                    <a:extLst>
                      <a:ext uri="{9D8B030D-6E8A-4147-A177-3AD203B41FA5}">
                        <a16:colId xmlns:a16="http://schemas.microsoft.com/office/drawing/2014/main" val="20000"/>
                      </a:ext>
                    </a:extLst>
                  </a:gridCol>
                  <a:gridCol w="5394326">
                    <a:extLst>
                      <a:ext uri="{9D8B030D-6E8A-4147-A177-3AD203B41FA5}">
                        <a16:colId xmlns:a16="http://schemas.microsoft.com/office/drawing/2014/main" val="20001"/>
                      </a:ext>
                    </a:extLst>
                  </a:gridCol>
                </a:tblGrid>
                <a:tr h="371475">
                  <a:tc>
                    <a:txBody>
                      <a:bodyPr/>
                      <a:lstStyle/>
                      <a:p>
                        <a:r>
                          <a:rPr lang="en-US" altLang="zh-CN" sz="1800" dirty="0">
                            <a:solidFill>
                              <a:srgbClr val="002060"/>
                            </a:solidFill>
                          </a:rPr>
                          <a:t>Call</a:t>
                        </a:r>
                        <a:endParaRPr lang="zh-CN" altLang="en-US" sz="1800" dirty="0">
                          <a:solidFill>
                            <a:srgbClr val="002060"/>
                          </a:solidFill>
                        </a:endParaRPr>
                      </a:p>
                    </a:txBody>
                    <a:tcPr marL="91456" marR="91456" marT="45798" marB="45798">
                      <a:solidFill>
                        <a:srgbClr val="92D050"/>
                      </a:solidFill>
                    </a:tcPr>
                  </a:tc>
                  <a:tc>
                    <a:txBody>
                      <a:bodyPr/>
                      <a:lstStyle/>
                      <a:p>
                        <a:r>
                          <a:rPr lang="en-US" altLang="zh-CN" sz="1800" dirty="0">
                            <a:solidFill>
                              <a:srgbClr val="002060"/>
                            </a:solidFill>
                          </a:rPr>
                          <a:t>Offset</a:t>
                        </a:r>
                        <a:endParaRPr lang="zh-CN" altLang="en-US" sz="1800" dirty="0">
                          <a:solidFill>
                            <a:srgbClr val="002060"/>
                          </a:solidFill>
                        </a:endParaRPr>
                      </a:p>
                    </a:txBody>
                    <a:tcPr marL="91456" marR="91456" marT="45798" marB="45798">
                      <a:solidFill>
                        <a:srgbClr val="92D050"/>
                      </a:solidFill>
                    </a:tcPr>
                  </a:tc>
                  <a:extLst>
                    <a:ext uri="{0D108BD9-81ED-4DB2-BD59-A6C34878D82A}">
                      <a16:rowId xmlns:a16="http://schemas.microsoft.com/office/drawing/2014/main" val="10000"/>
                    </a:ext>
                  </a:extLst>
                </a:tr>
              </a:tbl>
            </a:graphicData>
          </a:graphic>
        </p:graphicFrame>
      </p:grpSp>
    </p:spTree>
    <p:extLst>
      <p:ext uri="{BB962C8B-B14F-4D97-AF65-F5344CB8AC3E}">
        <p14:creationId xmlns:p14="http://schemas.microsoft.com/office/powerpoint/2010/main" val="264841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8">
                                            <p:txEl>
                                              <p:pRg st="0" end="0"/>
                                            </p:txEl>
                                          </p:spTgt>
                                        </p:tgtEl>
                                        <p:attrNameLst>
                                          <p:attrName>style.visibility</p:attrName>
                                        </p:attrNameLst>
                                      </p:cBhvr>
                                      <p:to>
                                        <p:strVal val="visible"/>
                                      </p:to>
                                    </p:set>
                                    <p:animEffect transition="in" filter="wipe(left)">
                                      <p:cBhvr>
                                        <p:cTn id="7" dur="500"/>
                                        <p:tgtEl>
                                          <p:spTgt spid="163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88">
                                            <p:txEl>
                                              <p:pRg st="1" end="1"/>
                                            </p:txEl>
                                          </p:spTgt>
                                        </p:tgtEl>
                                        <p:attrNameLst>
                                          <p:attrName>style.visibility</p:attrName>
                                        </p:attrNameLst>
                                      </p:cBhvr>
                                      <p:to>
                                        <p:strVal val="visible"/>
                                      </p:to>
                                    </p:set>
                                    <p:animEffect transition="in" filter="wipe(left)">
                                      <p:cBhvr>
                                        <p:cTn id="12" dur="500"/>
                                        <p:tgtEl>
                                          <p:spTgt spid="163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388">
                                            <p:txEl>
                                              <p:pRg st="2" end="2"/>
                                            </p:txEl>
                                          </p:spTgt>
                                        </p:tgtEl>
                                        <p:attrNameLst>
                                          <p:attrName>style.visibility</p:attrName>
                                        </p:attrNameLst>
                                      </p:cBhvr>
                                      <p:to>
                                        <p:strVal val="visible"/>
                                      </p:to>
                                    </p:set>
                                    <p:animEffect transition="in" filter="wipe(left)">
                                      <p:cBhvr>
                                        <p:cTn id="17" dur="500"/>
                                        <p:tgtEl>
                                          <p:spTgt spid="163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388">
                                            <p:txEl>
                                              <p:pRg st="3" end="3"/>
                                            </p:txEl>
                                          </p:spTgt>
                                        </p:tgtEl>
                                        <p:attrNameLst>
                                          <p:attrName>style.visibility</p:attrName>
                                        </p:attrNameLst>
                                      </p:cBhvr>
                                      <p:to>
                                        <p:strVal val="visible"/>
                                      </p:to>
                                    </p:set>
                                    <p:animEffect transition="in" filter="wipe(left)">
                                      <p:cBhvr>
                                        <p:cTn id="27" dur="500"/>
                                        <p:tgtEl>
                                          <p:spTgt spid="1638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388">
                                            <p:txEl>
                                              <p:pRg st="4" end="4"/>
                                            </p:txEl>
                                          </p:spTgt>
                                        </p:tgtEl>
                                        <p:attrNameLst>
                                          <p:attrName>style.visibility</p:attrName>
                                        </p:attrNameLst>
                                      </p:cBhvr>
                                      <p:to>
                                        <p:strVal val="visible"/>
                                      </p:to>
                                    </p:set>
                                    <p:animEffect transition="in" filter="wipe(left)">
                                      <p:cBhvr>
                                        <p:cTn id="32" dur="500"/>
                                        <p:tgtEl>
                                          <p:spTgt spid="1638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388">
                                            <p:txEl>
                                              <p:pRg st="5" end="5"/>
                                            </p:txEl>
                                          </p:spTgt>
                                        </p:tgtEl>
                                        <p:attrNameLst>
                                          <p:attrName>style.visibility</p:attrName>
                                        </p:attrNameLst>
                                      </p:cBhvr>
                                      <p:to>
                                        <p:strVal val="visible"/>
                                      </p:to>
                                    </p:set>
                                    <p:animEffect transition="in" filter="wipe(left)">
                                      <p:cBhvr>
                                        <p:cTn id="37" dur="500"/>
                                        <p:tgtEl>
                                          <p:spTgt spid="1638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按操作数个数分类</a:t>
            </a:r>
            <a:endParaRPr lang="zh-CN" altLang="en-US" dirty="0"/>
          </a:p>
        </p:txBody>
      </p:sp>
      <p:grpSp>
        <p:nvGrpSpPr>
          <p:cNvPr id="7" name="组合 6"/>
          <p:cNvGrpSpPr/>
          <p:nvPr/>
        </p:nvGrpSpPr>
        <p:grpSpPr>
          <a:xfrm>
            <a:off x="986972" y="2794027"/>
            <a:ext cx="6717422" cy="503432"/>
            <a:chOff x="2477651" y="1216069"/>
            <a:chExt cx="5764928" cy="432048"/>
          </a:xfrm>
        </p:grpSpPr>
        <p:grpSp>
          <p:nvGrpSpPr>
            <p:cNvPr id="8" name="组合 7"/>
            <p:cNvGrpSpPr/>
            <p:nvPr/>
          </p:nvGrpSpPr>
          <p:grpSpPr>
            <a:xfrm>
              <a:off x="3885803" y="1216069"/>
              <a:ext cx="4356776" cy="432048"/>
              <a:chOff x="2510036" y="1412776"/>
              <a:chExt cx="4356776" cy="432048"/>
            </a:xfrm>
            <a:effectLst>
              <a:outerShdw blurRad="50800" dist="38100" dir="5400000" algn="t" rotWithShape="0">
                <a:prstClr val="black">
                  <a:alpha val="40000"/>
                </a:prstClr>
              </a:outerShdw>
            </a:effectLst>
          </p:grpSpPr>
          <p:sp>
            <p:nvSpPr>
              <p:cNvPr id="10" name="矩形 9"/>
              <p:cNvSpPr/>
              <p:nvPr/>
            </p:nvSpPr>
            <p:spPr>
              <a:xfrm>
                <a:off x="2510036" y="1412776"/>
                <a:ext cx="1080120" cy="432048"/>
              </a:xfrm>
              <a:prstGeom prst="rect">
                <a:avLst/>
              </a:prstGeom>
              <a:solidFill>
                <a:srgbClr val="CCFF66"/>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b="1" i="0" u="none" strike="noStrike" kern="0" cap="none" spc="0" normalizeH="0" baseline="0" noProof="0" dirty="0">
                    <a:ln>
                      <a:noFill/>
                    </a:ln>
                    <a:solidFill>
                      <a:srgbClr val="000000"/>
                    </a:solidFill>
                    <a:effectLst/>
                    <a:uLnTx/>
                    <a:uFillTx/>
                    <a:latin typeface="微软雅黑"/>
                    <a:ea typeface="微软雅黑"/>
                    <a:cs typeface="+mn-cs"/>
                  </a:rPr>
                  <a:t>OP</a:t>
                </a:r>
              </a:p>
            </p:txBody>
          </p:sp>
          <p:sp>
            <p:nvSpPr>
              <p:cNvPr id="11" name="矩形 10"/>
              <p:cNvSpPr/>
              <p:nvPr/>
            </p:nvSpPr>
            <p:spPr>
              <a:xfrm>
                <a:off x="3590155" y="1412776"/>
                <a:ext cx="1639069"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b="1" i="0" u="none" strike="noStrike" kern="0" cap="none" spc="0" normalizeH="0" baseline="0" noProof="0" dirty="0">
                    <a:ln>
                      <a:noFill/>
                    </a:ln>
                    <a:solidFill>
                      <a:srgbClr val="000000"/>
                    </a:solidFill>
                    <a:effectLst/>
                    <a:uLnTx/>
                    <a:uFillTx/>
                    <a:latin typeface="微软雅黑"/>
                    <a:ea typeface="微软雅黑"/>
                    <a:cs typeface="+mn-cs"/>
                  </a:rPr>
                  <a:t>A1</a:t>
                </a:r>
              </a:p>
            </p:txBody>
          </p:sp>
          <p:sp>
            <p:nvSpPr>
              <p:cNvPr id="12" name="矩形 11"/>
              <p:cNvSpPr/>
              <p:nvPr/>
            </p:nvSpPr>
            <p:spPr>
              <a:xfrm>
                <a:off x="5227743" y="1412776"/>
                <a:ext cx="1639069"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b="1" i="0" u="none" strike="noStrike" kern="0" cap="none" spc="0" normalizeH="0" baseline="0" noProof="0" dirty="0">
                    <a:ln>
                      <a:noFill/>
                    </a:ln>
                    <a:solidFill>
                      <a:srgbClr val="000000"/>
                    </a:solidFill>
                    <a:effectLst/>
                    <a:uLnTx/>
                    <a:uFillTx/>
                    <a:latin typeface="微软雅黑"/>
                    <a:ea typeface="微软雅黑"/>
                    <a:cs typeface="+mn-cs"/>
                  </a:rPr>
                  <a:t>A2</a:t>
                </a:r>
              </a:p>
            </p:txBody>
          </p:sp>
        </p:grpSp>
        <p:sp>
          <p:nvSpPr>
            <p:cNvPr id="9" name="Text Box 5"/>
            <p:cNvSpPr txBox="1">
              <a:spLocks noChangeArrowheads="1"/>
            </p:cNvSpPr>
            <p:nvPr/>
          </p:nvSpPr>
          <p:spPr bwMode="auto">
            <a:xfrm>
              <a:off x="2477651" y="1268562"/>
              <a:ext cx="1277134" cy="3433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b="1" kern="0" dirty="0">
                  <a:solidFill>
                    <a:srgbClr val="000000"/>
                  </a:solidFill>
                  <a:latin typeface="+mn-ea"/>
                  <a:ea typeface="+mn-ea"/>
                </a:rPr>
                <a:t>二地址指令</a:t>
              </a:r>
              <a:endParaRPr kumimoji="0" lang="zh-CN" altLang="en-US" b="1" i="0" u="none" strike="noStrike" kern="0" cap="none" spc="0" normalizeH="0" baseline="0" noProof="0" dirty="0">
                <a:ln>
                  <a:noFill/>
                </a:ln>
                <a:solidFill>
                  <a:srgbClr val="000000"/>
                </a:solidFill>
                <a:effectLst/>
                <a:uLnTx/>
                <a:uFillTx/>
                <a:latin typeface="+mn-ea"/>
                <a:ea typeface="+mn-ea"/>
              </a:endParaRPr>
            </a:p>
          </p:txBody>
        </p:sp>
      </p:grpSp>
      <p:grpSp>
        <p:nvGrpSpPr>
          <p:cNvPr id="13" name="组合 12"/>
          <p:cNvGrpSpPr/>
          <p:nvPr/>
        </p:nvGrpSpPr>
        <p:grpSpPr>
          <a:xfrm>
            <a:off x="986972" y="3866691"/>
            <a:ext cx="6717422" cy="503473"/>
            <a:chOff x="2477651" y="1988932"/>
            <a:chExt cx="5764928" cy="432083"/>
          </a:xfrm>
        </p:grpSpPr>
        <p:grpSp>
          <p:nvGrpSpPr>
            <p:cNvPr id="14" name="组合 13"/>
            <p:cNvGrpSpPr/>
            <p:nvPr/>
          </p:nvGrpSpPr>
          <p:grpSpPr>
            <a:xfrm>
              <a:off x="3885803" y="1988932"/>
              <a:ext cx="4356776" cy="432083"/>
              <a:chOff x="2510036" y="2173506"/>
              <a:chExt cx="4356776" cy="432083"/>
            </a:xfrm>
            <a:effectLst>
              <a:outerShdw blurRad="50800" dist="38100" dir="5400000" algn="t" rotWithShape="0">
                <a:prstClr val="black">
                  <a:alpha val="40000"/>
                </a:prstClr>
              </a:outerShdw>
            </a:effectLst>
          </p:grpSpPr>
          <p:sp>
            <p:nvSpPr>
              <p:cNvPr id="16" name="矩形 15"/>
              <p:cNvSpPr/>
              <p:nvPr/>
            </p:nvSpPr>
            <p:spPr>
              <a:xfrm>
                <a:off x="2510036" y="2173506"/>
                <a:ext cx="1080119" cy="432048"/>
              </a:xfrm>
              <a:prstGeom prst="rect">
                <a:avLst/>
              </a:prstGeom>
              <a:solidFill>
                <a:srgbClr val="CCFF66"/>
              </a:solidFill>
              <a:ln w="25400" cap="flat" cmpd="sng" algn="ctr">
                <a:solidFill>
                  <a:srgbClr val="080808"/>
                </a:solidFill>
                <a:prstDash val="solid"/>
              </a:ln>
              <a:effectLst/>
            </p:spPr>
            <p:txBody>
              <a:bodyPr rtlCol="0" anchor="ctr"/>
              <a:lstStyle/>
              <a:p>
                <a:pPr algn="ctr" fontAlgn="base">
                  <a:spcBef>
                    <a:spcPct val="0"/>
                  </a:spcBef>
                  <a:spcAft>
                    <a:spcPct val="0"/>
                  </a:spcAft>
                  <a:defRPr/>
                </a:pPr>
                <a:r>
                  <a:rPr lang="en-US" altLang="zh-CN" b="1" kern="0" dirty="0">
                    <a:solidFill>
                      <a:srgbClr val="000000"/>
                    </a:solidFill>
                  </a:rPr>
                  <a:t>OP</a:t>
                </a:r>
              </a:p>
            </p:txBody>
          </p:sp>
          <p:sp>
            <p:nvSpPr>
              <p:cNvPr id="17" name="矩形 16"/>
              <p:cNvSpPr/>
              <p:nvPr/>
            </p:nvSpPr>
            <p:spPr>
              <a:xfrm>
                <a:off x="3590155" y="2173541"/>
                <a:ext cx="3276657"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b="1" i="0" u="none" strike="noStrike" kern="0" cap="none" spc="0" normalizeH="0" baseline="0" noProof="0" dirty="0">
                    <a:ln>
                      <a:noFill/>
                    </a:ln>
                    <a:solidFill>
                      <a:srgbClr val="000000"/>
                    </a:solidFill>
                    <a:effectLst/>
                    <a:uLnTx/>
                    <a:uFillTx/>
                    <a:latin typeface="微软雅黑"/>
                    <a:ea typeface="微软雅黑"/>
                    <a:cs typeface="+mn-cs"/>
                  </a:rPr>
                  <a:t>A1</a:t>
                </a:r>
              </a:p>
            </p:txBody>
          </p:sp>
        </p:grpSp>
        <p:sp>
          <p:nvSpPr>
            <p:cNvPr id="15" name="Text Box 5"/>
            <p:cNvSpPr txBox="1">
              <a:spLocks noChangeArrowheads="1"/>
            </p:cNvSpPr>
            <p:nvPr/>
          </p:nvSpPr>
          <p:spPr bwMode="auto">
            <a:xfrm>
              <a:off x="2477651" y="2051648"/>
              <a:ext cx="1277134" cy="3433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defPPr>
                <a:defRPr lang="zh-CN"/>
              </a:defPPr>
              <a:lvl1pPr marR="0" lvl="0" indent="0" fontAlgn="base">
                <a:lnSpc>
                  <a:spcPct val="100000"/>
                </a:lnSpc>
                <a:spcBef>
                  <a:spcPct val="0"/>
                </a:spcBef>
                <a:spcAft>
                  <a:spcPct val="0"/>
                </a:spcAft>
                <a:buClrTx/>
                <a:buSzTx/>
                <a:buFontTx/>
                <a:buNone/>
                <a:tabLst/>
                <a:defRPr kumimoji="0" b="1" i="0" u="none" strike="noStrike" kern="0" cap="none" spc="0" normalizeH="0" baseline="0">
                  <a:ln>
                    <a:noFill/>
                  </a:ln>
                  <a:solidFill>
                    <a:srgbClr val="000000"/>
                  </a:solidFill>
                  <a:effectLst/>
                  <a:uLnTx/>
                  <a:uFillTx/>
                  <a:latin typeface="+mn-ea"/>
                </a:defRPr>
              </a:lvl1pPr>
              <a:lvl2pPr marL="742950" indent="-285750" eaLnBrk="0" hangingPunct="0">
                <a:defRPr sz="2000">
                  <a:latin typeface="华文新魏" pitchFamily="2" charset="-122"/>
                  <a:ea typeface="华文新魏" pitchFamily="2" charset="-122"/>
                </a:defRPr>
              </a:lvl2pPr>
              <a:lvl3pPr marL="1143000" indent="-228600" eaLnBrk="0" hangingPunct="0">
                <a:defRPr sz="2000">
                  <a:latin typeface="华文新魏" pitchFamily="2" charset="-122"/>
                  <a:ea typeface="华文新魏" pitchFamily="2" charset="-122"/>
                </a:defRPr>
              </a:lvl3pPr>
              <a:lvl4pPr marL="1600200" indent="-228600" eaLnBrk="0" hangingPunct="0">
                <a:defRPr sz="2000">
                  <a:latin typeface="华文新魏" pitchFamily="2" charset="-122"/>
                  <a:ea typeface="华文新魏" pitchFamily="2" charset="-122"/>
                </a:defRPr>
              </a:lvl4pPr>
              <a:lvl5pPr marL="2057400" indent="-228600" eaLnBrk="0" hangingPunct="0">
                <a:defRPr sz="2000">
                  <a:latin typeface="华文新魏" pitchFamily="2" charset="-122"/>
                  <a:ea typeface="华文新魏" pitchFamily="2" charset="-122"/>
                </a:defRPr>
              </a:lvl5pPr>
              <a:lvl6pPr marL="2514600" indent="-228600" algn="ctr" eaLnBrk="0" fontAlgn="base" hangingPunct="0">
                <a:spcBef>
                  <a:spcPct val="50000"/>
                </a:spcBef>
                <a:spcAft>
                  <a:spcPct val="0"/>
                </a:spcAft>
                <a:defRPr sz="2000">
                  <a:latin typeface="华文新魏" pitchFamily="2" charset="-122"/>
                  <a:ea typeface="华文新魏" pitchFamily="2" charset="-122"/>
                </a:defRPr>
              </a:lvl6pPr>
              <a:lvl7pPr marL="2971800" indent="-228600" algn="ctr" eaLnBrk="0" fontAlgn="base" hangingPunct="0">
                <a:spcBef>
                  <a:spcPct val="50000"/>
                </a:spcBef>
                <a:spcAft>
                  <a:spcPct val="0"/>
                </a:spcAft>
                <a:defRPr sz="2000">
                  <a:latin typeface="华文新魏" pitchFamily="2" charset="-122"/>
                  <a:ea typeface="华文新魏" pitchFamily="2" charset="-122"/>
                </a:defRPr>
              </a:lvl7pPr>
              <a:lvl8pPr marL="3429000" indent="-228600" algn="ctr" eaLnBrk="0" fontAlgn="base" hangingPunct="0">
                <a:spcBef>
                  <a:spcPct val="50000"/>
                </a:spcBef>
                <a:spcAft>
                  <a:spcPct val="0"/>
                </a:spcAft>
                <a:defRPr sz="2000">
                  <a:latin typeface="华文新魏" pitchFamily="2" charset="-122"/>
                  <a:ea typeface="华文新魏" pitchFamily="2" charset="-122"/>
                </a:defRPr>
              </a:lvl8pPr>
              <a:lvl9pPr marL="3886200" indent="-228600" algn="ctr" eaLnBrk="0" fontAlgn="base" hangingPunct="0">
                <a:spcBef>
                  <a:spcPct val="50000"/>
                </a:spcBef>
                <a:spcAft>
                  <a:spcPct val="0"/>
                </a:spcAft>
                <a:defRPr sz="2000">
                  <a:latin typeface="华文新魏" pitchFamily="2" charset="-122"/>
                  <a:ea typeface="华文新魏" pitchFamily="2" charset="-122"/>
                </a:defRPr>
              </a:lvl9pPr>
            </a:lstStyle>
            <a:p>
              <a:r>
                <a:rPr lang="zh-CN" altLang="en-US" sz="2000" dirty="0"/>
                <a:t>单地址指令</a:t>
              </a:r>
            </a:p>
          </p:txBody>
        </p:sp>
      </p:grpSp>
      <p:grpSp>
        <p:nvGrpSpPr>
          <p:cNvPr id="42" name="组合 41"/>
          <p:cNvGrpSpPr/>
          <p:nvPr/>
        </p:nvGrpSpPr>
        <p:grpSpPr>
          <a:xfrm>
            <a:off x="986972" y="1721363"/>
            <a:ext cx="6717422" cy="503432"/>
            <a:chOff x="986972" y="1922879"/>
            <a:chExt cx="6717422" cy="503432"/>
          </a:xfrm>
        </p:grpSpPr>
        <p:grpSp>
          <p:nvGrpSpPr>
            <p:cNvPr id="33" name="组合 32"/>
            <p:cNvGrpSpPr/>
            <p:nvPr/>
          </p:nvGrpSpPr>
          <p:grpSpPr>
            <a:xfrm>
              <a:off x="2627782" y="1922879"/>
              <a:ext cx="5076612" cy="503432"/>
              <a:chOff x="3838178" y="1980937"/>
              <a:chExt cx="4356776" cy="432048"/>
            </a:xfrm>
            <a:effectLst>
              <a:outerShdw blurRad="50800" dist="38100" dir="5400000" algn="t" rotWithShape="0">
                <a:prstClr val="black">
                  <a:alpha val="40000"/>
                </a:prstClr>
              </a:outerShdw>
            </a:effectLst>
          </p:grpSpPr>
          <p:sp>
            <p:nvSpPr>
              <p:cNvPr id="25" name="矩形 24"/>
              <p:cNvSpPr/>
              <p:nvPr/>
            </p:nvSpPr>
            <p:spPr>
              <a:xfrm>
                <a:off x="3838178" y="1980937"/>
                <a:ext cx="1080120" cy="432048"/>
              </a:xfrm>
              <a:prstGeom prst="rect">
                <a:avLst/>
              </a:prstGeom>
              <a:solidFill>
                <a:srgbClr val="CCFF66"/>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b="1" i="0" u="none" strike="noStrike" kern="0" cap="none" spc="0" normalizeH="0" baseline="0" noProof="0" dirty="0">
                    <a:ln>
                      <a:noFill/>
                    </a:ln>
                    <a:solidFill>
                      <a:srgbClr val="000000"/>
                    </a:solidFill>
                    <a:effectLst/>
                    <a:uLnTx/>
                    <a:uFillTx/>
                    <a:latin typeface="微软雅黑"/>
                    <a:ea typeface="微软雅黑"/>
                    <a:cs typeface="+mn-cs"/>
                  </a:rPr>
                  <a:t>OP</a:t>
                </a:r>
              </a:p>
            </p:txBody>
          </p:sp>
          <p:grpSp>
            <p:nvGrpSpPr>
              <p:cNvPr id="32" name="组合 31"/>
              <p:cNvGrpSpPr/>
              <p:nvPr/>
            </p:nvGrpSpPr>
            <p:grpSpPr>
              <a:xfrm>
                <a:off x="4918297" y="1980937"/>
                <a:ext cx="3276657" cy="432048"/>
                <a:chOff x="4918297" y="1980937"/>
                <a:chExt cx="3146209" cy="432048"/>
              </a:xfrm>
            </p:grpSpPr>
            <p:sp>
              <p:nvSpPr>
                <p:cNvPr id="26" name="矩形 25"/>
                <p:cNvSpPr/>
                <p:nvPr/>
              </p:nvSpPr>
              <p:spPr>
                <a:xfrm>
                  <a:off x="4918297" y="1980937"/>
                  <a:ext cx="1053877"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b="1" i="0" u="none" strike="noStrike" kern="0" cap="none" spc="0" normalizeH="0" baseline="0" noProof="0" dirty="0">
                      <a:ln>
                        <a:noFill/>
                      </a:ln>
                      <a:solidFill>
                        <a:srgbClr val="000000"/>
                      </a:solidFill>
                      <a:effectLst/>
                      <a:uLnTx/>
                      <a:uFillTx/>
                      <a:latin typeface="微软雅黑"/>
                      <a:ea typeface="微软雅黑"/>
                      <a:cs typeface="+mn-cs"/>
                    </a:rPr>
                    <a:t>A1</a:t>
                  </a:r>
                </a:p>
              </p:txBody>
            </p:sp>
            <p:sp>
              <p:nvSpPr>
                <p:cNvPr id="30" name="矩形 29"/>
                <p:cNvSpPr/>
                <p:nvPr/>
              </p:nvSpPr>
              <p:spPr>
                <a:xfrm>
                  <a:off x="5975802" y="1980937"/>
                  <a:ext cx="1044352"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b="1" i="0" u="none" strike="noStrike" kern="0" cap="none" spc="0" normalizeH="0" baseline="0" noProof="0" dirty="0">
                      <a:ln>
                        <a:noFill/>
                      </a:ln>
                      <a:solidFill>
                        <a:srgbClr val="000000"/>
                      </a:solidFill>
                      <a:effectLst/>
                      <a:uLnTx/>
                      <a:uFillTx/>
                      <a:latin typeface="微软雅黑"/>
                      <a:ea typeface="微软雅黑"/>
                      <a:cs typeface="+mn-cs"/>
                    </a:rPr>
                    <a:t>A2</a:t>
                  </a:r>
                </a:p>
              </p:txBody>
            </p:sp>
            <p:sp>
              <p:nvSpPr>
                <p:cNvPr id="31" name="矩形 30"/>
                <p:cNvSpPr/>
                <p:nvPr/>
              </p:nvSpPr>
              <p:spPr>
                <a:xfrm>
                  <a:off x="7020154" y="1980937"/>
                  <a:ext cx="1044352"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b="1" i="0" u="none" strike="noStrike" kern="0" cap="none" spc="0" normalizeH="0" baseline="0" noProof="0" dirty="0">
                      <a:ln>
                        <a:noFill/>
                      </a:ln>
                      <a:solidFill>
                        <a:srgbClr val="000000"/>
                      </a:solidFill>
                      <a:effectLst/>
                      <a:uLnTx/>
                      <a:uFillTx/>
                      <a:latin typeface="微软雅黑"/>
                      <a:ea typeface="微软雅黑"/>
                      <a:cs typeface="+mn-cs"/>
                    </a:rPr>
                    <a:t>A3</a:t>
                  </a:r>
                </a:p>
              </p:txBody>
            </p:sp>
          </p:grpSp>
        </p:grpSp>
        <p:sp>
          <p:nvSpPr>
            <p:cNvPr id="24" name="Text Box 5"/>
            <p:cNvSpPr txBox="1">
              <a:spLocks noChangeArrowheads="1"/>
            </p:cNvSpPr>
            <p:nvPr/>
          </p:nvSpPr>
          <p:spPr bwMode="auto">
            <a:xfrm>
              <a:off x="986972" y="1984045"/>
              <a:ext cx="1488145"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b="1" kern="0" dirty="0">
                  <a:solidFill>
                    <a:srgbClr val="000000"/>
                  </a:solidFill>
                  <a:latin typeface="+mn-ea"/>
                  <a:ea typeface="+mn-ea"/>
                </a:rPr>
                <a:t>三地址指令</a:t>
              </a:r>
              <a:endParaRPr kumimoji="0" lang="zh-CN" altLang="en-US" b="1" i="0" u="none" strike="noStrike" kern="0" cap="none" spc="0" normalizeH="0" baseline="0" noProof="0" dirty="0">
                <a:ln>
                  <a:noFill/>
                </a:ln>
                <a:solidFill>
                  <a:srgbClr val="000000"/>
                </a:solidFill>
                <a:effectLst/>
                <a:uLnTx/>
                <a:uFillTx/>
                <a:latin typeface="+mn-ea"/>
                <a:ea typeface="+mn-ea"/>
              </a:endParaRPr>
            </a:p>
          </p:txBody>
        </p:sp>
      </p:grpSp>
      <p:grpSp>
        <p:nvGrpSpPr>
          <p:cNvPr id="34" name="组合 33"/>
          <p:cNvGrpSpPr/>
          <p:nvPr/>
        </p:nvGrpSpPr>
        <p:grpSpPr>
          <a:xfrm>
            <a:off x="986972" y="4939395"/>
            <a:ext cx="6717422" cy="503432"/>
            <a:chOff x="2477651" y="2812378"/>
            <a:chExt cx="5764928" cy="432048"/>
          </a:xfrm>
        </p:grpSpPr>
        <p:sp>
          <p:nvSpPr>
            <p:cNvPr id="35" name="矩形 34"/>
            <p:cNvSpPr/>
            <p:nvPr/>
          </p:nvSpPr>
          <p:spPr>
            <a:xfrm>
              <a:off x="3885803" y="2812378"/>
              <a:ext cx="4356776" cy="432048"/>
            </a:xfrm>
            <a:prstGeom prst="rect">
              <a:avLst/>
            </a:prstGeom>
            <a:solidFill>
              <a:srgbClr val="CCFF66"/>
            </a:solidFill>
            <a:ln w="25400" cap="flat" cmpd="sng" algn="ctr">
              <a:solidFill>
                <a:srgbClr val="080808"/>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b="1" i="0" u="none" strike="noStrike" kern="0" cap="none" spc="0" normalizeH="0" baseline="0" noProof="0" dirty="0">
                  <a:ln>
                    <a:noFill/>
                  </a:ln>
                  <a:solidFill>
                    <a:srgbClr val="000000"/>
                  </a:solidFill>
                  <a:effectLst/>
                  <a:uLnTx/>
                  <a:uFillTx/>
                  <a:latin typeface="微软雅黑"/>
                  <a:ea typeface="微软雅黑"/>
                </a:rPr>
                <a:t>OP</a:t>
              </a:r>
            </a:p>
          </p:txBody>
        </p:sp>
        <p:sp>
          <p:nvSpPr>
            <p:cNvPr id="36" name="Text Box 5"/>
            <p:cNvSpPr txBox="1">
              <a:spLocks noChangeArrowheads="1"/>
            </p:cNvSpPr>
            <p:nvPr/>
          </p:nvSpPr>
          <p:spPr bwMode="auto">
            <a:xfrm>
              <a:off x="2477651" y="2828057"/>
              <a:ext cx="1277134" cy="343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b="1" kern="0" dirty="0">
                  <a:solidFill>
                    <a:srgbClr val="000000"/>
                  </a:solidFill>
                  <a:latin typeface="+mn-ea"/>
                  <a:ea typeface="+mn-ea"/>
                </a:rPr>
                <a:t>零地址指令</a:t>
              </a:r>
            </a:p>
          </p:txBody>
        </p:sp>
      </p:grpSp>
      <p:sp>
        <p:nvSpPr>
          <p:cNvPr id="37" name="Rectangle 21"/>
          <p:cNvSpPr>
            <a:spLocks noChangeArrowheads="1"/>
          </p:cNvSpPr>
          <p:nvPr/>
        </p:nvSpPr>
        <p:spPr bwMode="auto">
          <a:xfrm>
            <a:off x="8158620" y="1782529"/>
            <a:ext cx="27318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fontAlgn="base">
              <a:spcBef>
                <a:spcPct val="20000"/>
              </a:spcBef>
              <a:spcAft>
                <a:spcPct val="0"/>
              </a:spcAft>
              <a:buClr>
                <a:srgbClr val="FFCC00"/>
              </a:buClr>
              <a:buSzPct val="70000"/>
            </a:pPr>
            <a:r>
              <a:rPr lang="en-US" altLang="zh-CN" sz="2000" b="1" dirty="0">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A1</a:t>
            </a:r>
            <a:r>
              <a:rPr lang="en-US" altLang="zh-CN" sz="2000" b="1" dirty="0">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 </a:t>
            </a:r>
            <a:r>
              <a:rPr lang="en-US" altLang="zh-CN" sz="2000" b="1" dirty="0">
                <a:solidFill>
                  <a:srgbClr val="C00000"/>
                </a:solidFill>
                <a:latin typeface="微软雅黑" pitchFamily="34" charset="-122"/>
                <a:ea typeface="微软雅黑" pitchFamily="34" charset="-122"/>
              </a:rPr>
              <a:t>OP</a:t>
            </a:r>
            <a:r>
              <a:rPr lang="en-US" altLang="zh-CN" sz="2000" b="1" dirty="0">
                <a:latin typeface="微软雅黑" pitchFamily="34" charset="-122"/>
                <a:ea typeface="微软雅黑" pitchFamily="34" charset="-122"/>
              </a:rPr>
              <a:t> (</a:t>
            </a:r>
            <a:r>
              <a:rPr lang="en-US" altLang="zh-CN" sz="2000" b="1" dirty="0">
                <a:solidFill>
                  <a:srgbClr val="0000FF"/>
                </a:solidFill>
                <a:latin typeface="微软雅黑" pitchFamily="34" charset="-122"/>
                <a:ea typeface="微软雅黑" pitchFamily="34" charset="-122"/>
              </a:rPr>
              <a:t>A2</a:t>
            </a:r>
            <a:r>
              <a:rPr lang="en-US" altLang="zh-CN" sz="2000" b="1" dirty="0">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  →  A3</a:t>
            </a:r>
            <a:endParaRPr lang="en-US" altLang="zh-CN" sz="2000" b="1" dirty="0">
              <a:latin typeface="微软雅黑" pitchFamily="34" charset="-122"/>
              <a:ea typeface="微软雅黑" pitchFamily="34" charset="-122"/>
            </a:endParaRPr>
          </a:p>
        </p:txBody>
      </p:sp>
      <p:sp>
        <p:nvSpPr>
          <p:cNvPr id="38" name="Rectangle 22"/>
          <p:cNvSpPr>
            <a:spLocks noChangeArrowheads="1"/>
          </p:cNvSpPr>
          <p:nvPr/>
        </p:nvSpPr>
        <p:spPr bwMode="auto">
          <a:xfrm>
            <a:off x="7982289" y="2829694"/>
            <a:ext cx="29081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fontAlgn="base">
              <a:spcBef>
                <a:spcPct val="20000"/>
              </a:spcBef>
              <a:spcAft>
                <a:spcPct val="0"/>
              </a:spcAft>
              <a:buClr>
                <a:srgbClr val="FFCC00"/>
              </a:buClr>
              <a:buSzPct val="70000"/>
            </a:pPr>
            <a:r>
              <a:rPr lang="en-US" altLang="zh-CN" sz="2000" b="1" dirty="0">
                <a:solidFill>
                  <a:srgbClr val="0000FF"/>
                </a:solidFill>
                <a:latin typeface="微软雅黑" pitchFamily="34" charset="-122"/>
                <a:ea typeface="微软雅黑" pitchFamily="34" charset="-122"/>
              </a:rPr>
              <a:t> </a:t>
            </a:r>
            <a:r>
              <a:rPr lang="en-US" altLang="zh-CN" sz="2000" b="1" dirty="0">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A1</a:t>
            </a:r>
            <a:r>
              <a:rPr lang="en-US" altLang="zh-CN" sz="2000" b="1" dirty="0">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 </a:t>
            </a:r>
            <a:r>
              <a:rPr lang="en-US" altLang="zh-CN" sz="2000" b="1" dirty="0">
                <a:solidFill>
                  <a:srgbClr val="C00000"/>
                </a:solidFill>
                <a:latin typeface="微软雅黑" pitchFamily="34" charset="-122"/>
                <a:ea typeface="微软雅黑" pitchFamily="34" charset="-122"/>
              </a:rPr>
              <a:t>OP</a:t>
            </a:r>
            <a:r>
              <a:rPr lang="en-US" altLang="zh-CN" sz="2000" b="1" dirty="0">
                <a:solidFill>
                  <a:srgbClr val="0000FF"/>
                </a:solidFill>
                <a:latin typeface="微软雅黑" pitchFamily="34" charset="-122"/>
                <a:ea typeface="微软雅黑" pitchFamily="34" charset="-122"/>
              </a:rPr>
              <a:t> </a:t>
            </a:r>
            <a:r>
              <a:rPr lang="en-US" altLang="zh-CN" sz="2000" b="1" dirty="0">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A2</a:t>
            </a:r>
            <a:r>
              <a:rPr lang="en-US" altLang="zh-CN" sz="2000" b="1" dirty="0">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  →  A1</a:t>
            </a:r>
            <a:endParaRPr lang="en-US" altLang="zh-CN" sz="2000" b="1" dirty="0">
              <a:latin typeface="微软雅黑" pitchFamily="34" charset="-122"/>
              <a:ea typeface="微软雅黑" pitchFamily="34" charset="-122"/>
            </a:endParaRPr>
          </a:p>
        </p:txBody>
      </p:sp>
      <p:sp>
        <p:nvSpPr>
          <p:cNvPr id="39" name="Rectangle 23"/>
          <p:cNvSpPr>
            <a:spLocks noChangeArrowheads="1"/>
          </p:cNvSpPr>
          <p:nvPr/>
        </p:nvSpPr>
        <p:spPr bwMode="auto">
          <a:xfrm>
            <a:off x="8120419" y="3887096"/>
            <a:ext cx="31977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20000"/>
              </a:spcBef>
              <a:spcAft>
                <a:spcPct val="0"/>
              </a:spcAft>
              <a:buClr>
                <a:srgbClr val="FFCC00"/>
              </a:buClr>
              <a:buSzPct val="70000"/>
            </a:pPr>
            <a:r>
              <a:rPr lang="en-US" altLang="zh-CN" sz="2000" b="1" dirty="0">
                <a:solidFill>
                  <a:srgbClr val="0000FF"/>
                </a:solidFill>
                <a:latin typeface="微软雅黑" pitchFamily="34" charset="-122"/>
                <a:ea typeface="微软雅黑" pitchFamily="34" charset="-122"/>
              </a:rPr>
              <a:t> </a:t>
            </a:r>
            <a:r>
              <a:rPr lang="en-US" altLang="zh-CN" sz="2000" b="1" dirty="0">
                <a:latin typeface="微软雅黑" pitchFamily="34" charset="-122"/>
                <a:ea typeface="微软雅黑" pitchFamily="34" charset="-122"/>
              </a:rPr>
              <a:t>(</a:t>
            </a:r>
            <a:r>
              <a:rPr lang="en-US" altLang="zh-CN" sz="2000" b="1" dirty="0">
                <a:solidFill>
                  <a:schemeClr val="accent6">
                    <a:lumMod val="75000"/>
                  </a:schemeClr>
                </a:solidFill>
                <a:latin typeface="微软雅黑" pitchFamily="34" charset="-122"/>
                <a:ea typeface="微软雅黑" pitchFamily="34" charset="-122"/>
              </a:rPr>
              <a:t>AC</a:t>
            </a:r>
            <a:r>
              <a:rPr lang="en-US" altLang="zh-CN" sz="2000" b="1" dirty="0">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 </a:t>
            </a:r>
            <a:r>
              <a:rPr lang="en-US" altLang="zh-CN" sz="2000" b="1" dirty="0">
                <a:solidFill>
                  <a:srgbClr val="C00000"/>
                </a:solidFill>
                <a:latin typeface="微软雅黑" pitchFamily="34" charset="-122"/>
                <a:ea typeface="微软雅黑" pitchFamily="34" charset="-122"/>
              </a:rPr>
              <a:t>OP</a:t>
            </a:r>
            <a:r>
              <a:rPr lang="en-US" altLang="zh-CN" sz="2000" b="1" dirty="0">
                <a:solidFill>
                  <a:srgbClr val="0000FF"/>
                </a:solidFill>
                <a:latin typeface="微软雅黑" pitchFamily="34" charset="-122"/>
                <a:ea typeface="微软雅黑" pitchFamily="34" charset="-122"/>
              </a:rPr>
              <a:t> </a:t>
            </a:r>
            <a:r>
              <a:rPr lang="en-US" altLang="zh-CN" sz="2000" b="1" dirty="0">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A1</a:t>
            </a:r>
            <a:r>
              <a:rPr lang="en-US" altLang="zh-CN" sz="2000" b="1" dirty="0">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  →  AC</a:t>
            </a:r>
          </a:p>
        </p:txBody>
      </p:sp>
      <p:sp>
        <p:nvSpPr>
          <p:cNvPr id="40" name="Rectangle 24"/>
          <p:cNvSpPr>
            <a:spLocks noChangeArrowheads="1"/>
          </p:cNvSpPr>
          <p:nvPr/>
        </p:nvSpPr>
        <p:spPr bwMode="auto">
          <a:xfrm>
            <a:off x="7959847" y="4991056"/>
            <a:ext cx="35189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fontAlgn="base">
              <a:spcBef>
                <a:spcPct val="20000"/>
              </a:spcBef>
              <a:spcAft>
                <a:spcPct val="0"/>
              </a:spcAft>
              <a:buClr>
                <a:srgbClr val="FFCC00"/>
              </a:buClr>
              <a:buSzPct val="70000"/>
            </a:pPr>
            <a:r>
              <a:rPr lang="zh-CN" altLang="en-US" sz="2000" b="1" dirty="0">
                <a:solidFill>
                  <a:srgbClr val="0000FF"/>
                </a:solidFill>
                <a:latin typeface="微软雅黑" pitchFamily="34" charset="-122"/>
                <a:ea typeface="微软雅黑" pitchFamily="34" charset="-122"/>
              </a:rPr>
              <a:t>如停机、空操作、开关中断等</a:t>
            </a:r>
          </a:p>
        </p:txBody>
      </p:sp>
    </p:spTree>
    <p:extLst>
      <p:ext uri="{BB962C8B-B14F-4D97-AF65-F5344CB8AC3E}">
        <p14:creationId xmlns:p14="http://schemas.microsoft.com/office/powerpoint/2010/main" val="335291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wipe(left)">
                                      <p:cBhvr>
                                        <p:cTn id="4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eaLnBrk="1" hangingPunct="1"/>
            <a:r>
              <a:rPr lang="zh-CN" altLang="en-US" dirty="0"/>
              <a:t>按功能分类        </a:t>
            </a:r>
            <a:r>
              <a:rPr lang="en-US" altLang="zh-CN" dirty="0"/>
              <a:t>8088/8086</a:t>
            </a:r>
            <a:r>
              <a:rPr lang="zh-CN" altLang="en-US" dirty="0"/>
              <a:t>典型指令</a:t>
            </a:r>
          </a:p>
        </p:txBody>
      </p:sp>
      <p:sp>
        <p:nvSpPr>
          <p:cNvPr id="41988" name="Rectangle 3"/>
          <p:cNvSpPr>
            <a:spLocks noGrp="1" noChangeArrowheads="1"/>
          </p:cNvSpPr>
          <p:nvPr>
            <p:ph type="body" idx="1"/>
          </p:nvPr>
        </p:nvSpPr>
        <p:spPr>
          <a:xfrm>
            <a:off x="487823" y="942764"/>
            <a:ext cx="5074778" cy="5637024"/>
          </a:xfrm>
        </p:spPr>
        <p:txBody>
          <a:bodyPr>
            <a:normAutofit/>
          </a:bodyPr>
          <a:lstStyle/>
          <a:p>
            <a:pPr eaLnBrk="1" hangingPunct="1"/>
            <a:r>
              <a:rPr lang="zh-CN" altLang="en-US" sz="2400" b="1" dirty="0">
                <a:latin typeface="宋体" pitchFamily="2" charset="-122"/>
              </a:rPr>
              <a:t>数据传送类</a:t>
            </a:r>
          </a:p>
          <a:p>
            <a:pPr lvl="1" eaLnBrk="1" hangingPunct="1"/>
            <a:r>
              <a:rPr lang="zh-CN" altLang="en-US" sz="1900" dirty="0"/>
              <a:t>取数     </a:t>
            </a:r>
            <a:r>
              <a:rPr lang="en-US" altLang="zh-CN" sz="1900" dirty="0"/>
              <a:t>MOV  AX</a:t>
            </a:r>
            <a:r>
              <a:rPr lang="zh-CN" altLang="en-US" sz="1900" dirty="0"/>
              <a:t>，</a:t>
            </a:r>
            <a:r>
              <a:rPr lang="en-US" altLang="zh-CN" sz="1900" dirty="0"/>
              <a:t>TEMP    </a:t>
            </a:r>
          </a:p>
          <a:p>
            <a:pPr lvl="1" eaLnBrk="1" hangingPunct="1"/>
            <a:r>
              <a:rPr lang="zh-CN" altLang="en-US" sz="1900" dirty="0"/>
              <a:t>存数     </a:t>
            </a:r>
            <a:r>
              <a:rPr lang="en-US" altLang="zh-CN" sz="1900" dirty="0"/>
              <a:t>MOV  TEMP</a:t>
            </a:r>
            <a:r>
              <a:rPr lang="zh-CN" altLang="en-US" sz="1900" dirty="0"/>
              <a:t>，</a:t>
            </a:r>
            <a:r>
              <a:rPr lang="en-US" altLang="zh-CN" sz="1900" dirty="0"/>
              <a:t>AX</a:t>
            </a:r>
          </a:p>
          <a:p>
            <a:pPr lvl="1" eaLnBrk="1" hangingPunct="1"/>
            <a:r>
              <a:rPr lang="zh-CN" altLang="en-US" sz="1900" dirty="0"/>
              <a:t>传送     </a:t>
            </a:r>
            <a:r>
              <a:rPr lang="en-US" altLang="zh-CN" sz="1900" dirty="0"/>
              <a:t>MOV  AX</a:t>
            </a:r>
            <a:r>
              <a:rPr lang="zh-CN" altLang="en-US" sz="1900" dirty="0"/>
              <a:t>，</a:t>
            </a:r>
            <a:r>
              <a:rPr lang="en-US" altLang="zh-CN" sz="1900" dirty="0"/>
              <a:t>CX</a:t>
            </a:r>
          </a:p>
          <a:p>
            <a:r>
              <a:rPr lang="zh-CN" altLang="en-US" sz="2400" b="1" dirty="0">
                <a:latin typeface="宋体" pitchFamily="2" charset="-122"/>
              </a:rPr>
              <a:t>算术运算类</a:t>
            </a:r>
          </a:p>
          <a:p>
            <a:pPr lvl="1"/>
            <a:r>
              <a:rPr lang="zh-CN" altLang="en-US" sz="1900" dirty="0"/>
              <a:t>定点＋，－，</a:t>
            </a:r>
            <a:r>
              <a:rPr lang="en-US" altLang="zh-CN" sz="1900" dirty="0"/>
              <a:t>×</a:t>
            </a:r>
            <a:r>
              <a:rPr lang="zh-CN" altLang="en-US" sz="1900" dirty="0"/>
              <a:t>，</a:t>
            </a:r>
            <a:r>
              <a:rPr lang="en-US" altLang="zh-CN" sz="1900" dirty="0"/>
              <a:t>÷    </a:t>
            </a:r>
            <a:r>
              <a:rPr lang="zh-CN" altLang="en-US" sz="1900" dirty="0"/>
              <a:t>等</a:t>
            </a:r>
          </a:p>
          <a:p>
            <a:pPr lvl="1"/>
            <a:r>
              <a:rPr lang="zh-CN" altLang="en-US" sz="1900" dirty="0"/>
              <a:t>浮点＋，－，</a:t>
            </a:r>
            <a:r>
              <a:rPr lang="en-US" altLang="zh-CN" sz="1900" dirty="0"/>
              <a:t>×</a:t>
            </a:r>
            <a:r>
              <a:rPr lang="zh-CN" altLang="en-US" sz="1900" dirty="0"/>
              <a:t>，</a:t>
            </a:r>
            <a:r>
              <a:rPr lang="en-US" altLang="zh-CN" sz="1900" dirty="0"/>
              <a:t>÷   </a:t>
            </a:r>
            <a:r>
              <a:rPr lang="zh-CN" altLang="en-US" sz="1900" dirty="0"/>
              <a:t>求反，求补等</a:t>
            </a:r>
          </a:p>
          <a:p>
            <a:r>
              <a:rPr lang="zh-CN" altLang="en-US" sz="2400" b="1" dirty="0">
                <a:latin typeface="宋体" pitchFamily="2" charset="-122"/>
              </a:rPr>
              <a:t>逻辑运算类</a:t>
            </a:r>
          </a:p>
          <a:p>
            <a:pPr lvl="1"/>
            <a:r>
              <a:rPr lang="en-US" altLang="zh-CN" sz="1900" dirty="0"/>
              <a:t>NOT</a:t>
            </a:r>
            <a:r>
              <a:rPr lang="zh-CN" altLang="en-US" sz="1900" dirty="0"/>
              <a:t>，</a:t>
            </a:r>
            <a:r>
              <a:rPr lang="en-US" altLang="zh-CN" sz="1900" dirty="0"/>
              <a:t>AND</a:t>
            </a:r>
            <a:r>
              <a:rPr lang="zh-CN" altLang="en-US" sz="1900" dirty="0"/>
              <a:t>，</a:t>
            </a:r>
            <a:r>
              <a:rPr lang="en-US" altLang="zh-CN" sz="1900" dirty="0"/>
              <a:t>OR</a:t>
            </a:r>
            <a:r>
              <a:rPr lang="zh-CN" altLang="en-US" sz="1900" dirty="0"/>
              <a:t>，</a:t>
            </a:r>
            <a:r>
              <a:rPr lang="en-US" altLang="zh-CN" sz="1900" dirty="0"/>
              <a:t>XOR</a:t>
            </a:r>
            <a:r>
              <a:rPr lang="zh-CN" altLang="en-US" sz="1900" dirty="0"/>
              <a:t>，</a:t>
            </a:r>
            <a:r>
              <a:rPr lang="en-US" altLang="zh-CN" sz="1900" dirty="0"/>
              <a:t>TEST</a:t>
            </a:r>
          </a:p>
        </p:txBody>
      </p:sp>
      <p:sp>
        <p:nvSpPr>
          <p:cNvPr id="4" name="Rectangle 3"/>
          <p:cNvSpPr txBox="1">
            <a:spLocks noChangeArrowheads="1"/>
          </p:cNvSpPr>
          <p:nvPr/>
        </p:nvSpPr>
        <p:spPr>
          <a:xfrm>
            <a:off x="5745622" y="942764"/>
            <a:ext cx="5979653" cy="5143711"/>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latin typeface="宋体" pitchFamily="2" charset="-122"/>
              </a:rPr>
              <a:t>程序控制类</a:t>
            </a:r>
          </a:p>
          <a:p>
            <a:pPr lvl="1"/>
            <a:r>
              <a:rPr lang="zh-CN" altLang="en-US" sz="1900" dirty="0"/>
              <a:t>无条件转移 </a:t>
            </a:r>
            <a:r>
              <a:rPr lang="en-US" altLang="zh-CN" sz="1900" dirty="0"/>
              <a:t>JMP    </a:t>
            </a:r>
            <a:r>
              <a:rPr lang="zh-CN" altLang="en-US" sz="1900" dirty="0"/>
              <a:t>条件转移 </a:t>
            </a:r>
            <a:r>
              <a:rPr lang="en-US" altLang="zh-CN" sz="1900" dirty="0"/>
              <a:t>C</a:t>
            </a:r>
            <a:r>
              <a:rPr lang="zh-CN" altLang="en-US" sz="1900" dirty="0"/>
              <a:t>，</a:t>
            </a:r>
            <a:r>
              <a:rPr lang="en-US" altLang="zh-CN" sz="1900" dirty="0"/>
              <a:t>Z</a:t>
            </a:r>
            <a:r>
              <a:rPr lang="zh-CN" altLang="en-US" sz="1900" dirty="0"/>
              <a:t>，</a:t>
            </a:r>
            <a:r>
              <a:rPr lang="en-US" altLang="zh-CN" sz="1900" dirty="0"/>
              <a:t>N</a:t>
            </a:r>
            <a:r>
              <a:rPr lang="zh-CN" altLang="en-US" sz="1900" dirty="0"/>
              <a:t>，</a:t>
            </a:r>
            <a:r>
              <a:rPr lang="en-US" altLang="zh-CN" sz="1900" dirty="0"/>
              <a:t>P</a:t>
            </a:r>
            <a:r>
              <a:rPr lang="zh-CN" altLang="en-US" sz="1900" dirty="0"/>
              <a:t>，</a:t>
            </a:r>
            <a:r>
              <a:rPr lang="en-US" altLang="zh-CN" sz="1900" dirty="0"/>
              <a:t>V</a:t>
            </a:r>
          </a:p>
          <a:p>
            <a:pPr lvl="1"/>
            <a:r>
              <a:rPr lang="zh-CN" altLang="en-US" sz="1900" dirty="0"/>
              <a:t>转子程序 </a:t>
            </a:r>
            <a:r>
              <a:rPr lang="en-US" altLang="zh-CN" sz="1900" dirty="0"/>
              <a:t>JSR   </a:t>
            </a:r>
            <a:r>
              <a:rPr lang="zh-CN" altLang="en-US" sz="1900" dirty="0"/>
              <a:t>子程序返回</a:t>
            </a:r>
            <a:r>
              <a:rPr lang="en-US" altLang="zh-CN" sz="1900" dirty="0"/>
              <a:t>RET   </a:t>
            </a:r>
            <a:r>
              <a:rPr lang="zh-CN" altLang="en-US" sz="1900" dirty="0"/>
              <a:t>中断返回</a:t>
            </a:r>
            <a:r>
              <a:rPr lang="en-US" altLang="zh-CN" sz="1900" dirty="0"/>
              <a:t>IRET</a:t>
            </a:r>
          </a:p>
          <a:p>
            <a:r>
              <a:rPr lang="zh-CN" altLang="en-US" sz="2400" b="1" dirty="0">
                <a:latin typeface="宋体" pitchFamily="2" charset="-122"/>
              </a:rPr>
              <a:t>输入</a:t>
            </a:r>
            <a:r>
              <a:rPr lang="en-US" altLang="zh-CN" sz="2400" b="1" dirty="0">
                <a:latin typeface="宋体" pitchFamily="2" charset="-122"/>
              </a:rPr>
              <a:t>/</a:t>
            </a:r>
            <a:r>
              <a:rPr lang="zh-CN" altLang="en-US" sz="2400" b="1" dirty="0">
                <a:latin typeface="宋体" pitchFamily="2" charset="-122"/>
              </a:rPr>
              <a:t>输出类</a:t>
            </a:r>
          </a:p>
          <a:p>
            <a:pPr lvl="1"/>
            <a:r>
              <a:rPr lang="en-US" altLang="zh-CN" sz="1900" dirty="0"/>
              <a:t>IN  AX</a:t>
            </a:r>
            <a:r>
              <a:rPr lang="zh-CN" altLang="en-US" sz="1900" dirty="0"/>
              <a:t>，</a:t>
            </a:r>
            <a:r>
              <a:rPr lang="en-US" altLang="zh-CN" sz="1900" dirty="0"/>
              <a:t>n               OUT  n, AX</a:t>
            </a:r>
          </a:p>
          <a:p>
            <a:r>
              <a:rPr lang="zh-CN" altLang="en-US" sz="2400" b="1" dirty="0">
                <a:latin typeface="宋体" pitchFamily="2" charset="-122"/>
              </a:rPr>
              <a:t>其他类</a:t>
            </a:r>
          </a:p>
          <a:p>
            <a:pPr lvl="1"/>
            <a:r>
              <a:rPr lang="zh-CN" altLang="en-US" sz="1900" dirty="0"/>
              <a:t>标志操作：</a:t>
            </a:r>
            <a:r>
              <a:rPr lang="en-US" altLang="zh-CN" sz="1900" dirty="0"/>
              <a:t>CLC</a:t>
            </a:r>
            <a:r>
              <a:rPr lang="zh-CN" altLang="en-US" sz="1900" dirty="0"/>
              <a:t>（</a:t>
            </a:r>
            <a:r>
              <a:rPr lang="en-US" altLang="zh-CN" sz="1900" dirty="0"/>
              <a:t>clear  carry flag)</a:t>
            </a:r>
          </a:p>
          <a:p>
            <a:pPr lvl="1"/>
            <a:r>
              <a:rPr lang="en-US" altLang="zh-CN" sz="1900" dirty="0"/>
              <a:t>CLI (clear interrupt enable flag)</a:t>
            </a:r>
          </a:p>
          <a:p>
            <a:pPr lvl="1"/>
            <a:r>
              <a:rPr lang="en-US" altLang="zh-CN" sz="1900" dirty="0"/>
              <a:t>HLT</a:t>
            </a:r>
            <a:r>
              <a:rPr lang="zh-CN" altLang="en-US" sz="1900" dirty="0"/>
              <a:t>，</a:t>
            </a:r>
            <a:r>
              <a:rPr lang="en-US" altLang="zh-CN" sz="1900" dirty="0"/>
              <a:t>WAIT</a:t>
            </a:r>
            <a:endParaRPr lang="en-US" altLang="zh-CN" dirty="0"/>
          </a:p>
        </p:txBody>
      </p:sp>
    </p:spTree>
    <p:extLst>
      <p:ext uri="{BB962C8B-B14F-4D97-AF65-F5344CB8AC3E}">
        <p14:creationId xmlns:p14="http://schemas.microsoft.com/office/powerpoint/2010/main" val="207422164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zh-CN" altLang="en-US" dirty="0"/>
              <a:t>指令系统发展方向</a:t>
            </a:r>
          </a:p>
        </p:txBody>
      </p:sp>
      <p:sp>
        <p:nvSpPr>
          <p:cNvPr id="44036" name="Rectangle 3"/>
          <p:cNvSpPr>
            <a:spLocks noGrp="1" noChangeArrowheads="1"/>
          </p:cNvSpPr>
          <p:nvPr>
            <p:ph type="body" idx="1"/>
          </p:nvPr>
        </p:nvSpPr>
        <p:spPr/>
        <p:txBody>
          <a:bodyPr>
            <a:normAutofit fontScale="92500" lnSpcReduction="10000"/>
          </a:bodyPr>
          <a:lstStyle/>
          <a:p>
            <a:pPr eaLnBrk="1" hangingPunct="1"/>
            <a:r>
              <a:rPr lang="en-US" altLang="zh-CN" dirty="0">
                <a:latin typeface="+mn-lt"/>
              </a:rPr>
              <a:t>CISC---</a:t>
            </a:r>
            <a:r>
              <a:rPr lang="zh-CN" altLang="en-US" dirty="0">
                <a:latin typeface="+mn-lt"/>
              </a:rPr>
              <a:t>复杂指令系统计算机 </a:t>
            </a:r>
          </a:p>
          <a:p>
            <a:pPr lvl="1" eaLnBrk="1" hangingPunct="1"/>
            <a:r>
              <a:rPr lang="en-US" altLang="zh-CN" sz="2400" dirty="0">
                <a:latin typeface="+mn-lt"/>
              </a:rPr>
              <a:t>Complex Instruction System Computer</a:t>
            </a:r>
          </a:p>
          <a:p>
            <a:pPr lvl="1" eaLnBrk="1" hangingPunct="1"/>
            <a:r>
              <a:rPr kumimoji="1" lang="zh-CN" altLang="en-US" sz="2400" dirty="0">
                <a:latin typeface="+mn-lt"/>
              </a:rPr>
              <a:t>指令数量多，指令功能，复杂的计算机。</a:t>
            </a:r>
            <a:endParaRPr kumimoji="1" lang="en-US" altLang="zh-CN" sz="2400" dirty="0">
              <a:latin typeface="+mn-lt"/>
            </a:endParaRPr>
          </a:p>
          <a:p>
            <a:pPr lvl="1" eaLnBrk="1" hangingPunct="1"/>
            <a:r>
              <a:rPr kumimoji="1" lang="en-US" altLang="zh-CN" sz="2400" b="1" dirty="0">
                <a:latin typeface="+mn-lt"/>
              </a:rPr>
              <a:t>Intel X86</a:t>
            </a:r>
            <a:endParaRPr kumimoji="1" lang="zh-CN" altLang="en-US" sz="2400" b="1" dirty="0">
              <a:latin typeface="+mn-lt"/>
            </a:endParaRPr>
          </a:p>
          <a:p>
            <a:r>
              <a:rPr lang="zh-CN" altLang="en-US" dirty="0">
                <a:latin typeface="+mn-lt"/>
              </a:rPr>
              <a:t> </a:t>
            </a:r>
            <a:r>
              <a:rPr lang="en-US" altLang="zh-CN" dirty="0">
                <a:latin typeface="+mn-lt"/>
              </a:rPr>
              <a:t>RISC---</a:t>
            </a:r>
            <a:r>
              <a:rPr lang="zh-CN" altLang="en-US" dirty="0">
                <a:latin typeface="+mn-lt"/>
              </a:rPr>
              <a:t>精简指令系统计算机</a:t>
            </a:r>
          </a:p>
          <a:p>
            <a:pPr lvl="1"/>
            <a:r>
              <a:rPr lang="en-US" altLang="zh-CN" sz="2400" dirty="0">
                <a:latin typeface="+mn-lt"/>
              </a:rPr>
              <a:t>Reduced  Instruction System Computer</a:t>
            </a:r>
          </a:p>
          <a:p>
            <a:pPr lvl="1"/>
            <a:r>
              <a:rPr lang="zh-CN" altLang="en-US" sz="2400" dirty="0">
                <a:latin typeface="+mn-lt"/>
              </a:rPr>
              <a:t>指令数量少，指令功能单一的计算机。</a:t>
            </a:r>
            <a:endParaRPr lang="en-US" altLang="zh-CN" sz="2400" dirty="0">
              <a:latin typeface="+mn-lt"/>
            </a:endParaRPr>
          </a:p>
          <a:p>
            <a:pPr lvl="1"/>
            <a:r>
              <a:rPr lang="en-US" altLang="zh-CN" sz="2400" dirty="0">
                <a:latin typeface="+mn-lt"/>
              </a:rPr>
              <a:t>1982</a:t>
            </a:r>
            <a:r>
              <a:rPr lang="zh-CN" altLang="en-US" sz="2400" dirty="0">
                <a:latin typeface="+mn-lt"/>
              </a:rPr>
              <a:t>年后的指令系统基本都是</a:t>
            </a:r>
            <a:r>
              <a:rPr lang="en-US" altLang="zh-CN" sz="2400" dirty="0">
                <a:latin typeface="+mn-lt"/>
              </a:rPr>
              <a:t>RISC </a:t>
            </a:r>
          </a:p>
          <a:p>
            <a:pPr lvl="1"/>
            <a:r>
              <a:rPr lang="en-US" altLang="zh-CN" sz="2400" b="1" dirty="0"/>
              <a:t>MIPS</a:t>
            </a:r>
            <a:r>
              <a:rPr lang="zh-CN" altLang="en-US" sz="2400" b="1" dirty="0"/>
              <a:t>、</a:t>
            </a:r>
            <a:r>
              <a:rPr lang="en-US" altLang="zh-CN" sz="2400" b="1" dirty="0"/>
              <a:t>RISC-V</a:t>
            </a:r>
          </a:p>
          <a:p>
            <a:r>
              <a:rPr lang="en-US" altLang="zh-CN" sz="2400" b="1" dirty="0"/>
              <a:t>CSIC</a:t>
            </a:r>
            <a:r>
              <a:rPr lang="zh-CN" altLang="en-US" sz="2400" b="1" dirty="0"/>
              <a:t>、 </a:t>
            </a:r>
            <a:r>
              <a:rPr lang="en-US" altLang="zh-CN" sz="2400" b="1" dirty="0"/>
              <a:t>RISC</a:t>
            </a:r>
            <a:r>
              <a:rPr lang="zh-CN" altLang="en-US" sz="2400" b="1" dirty="0"/>
              <a:t>互相融合</a:t>
            </a:r>
          </a:p>
          <a:p>
            <a:pPr lvl="1"/>
            <a:endParaRPr lang="zh-CN" altLang="en-US" sz="2400" dirty="0">
              <a:latin typeface="+mn-lt"/>
            </a:endParaRPr>
          </a:p>
          <a:p>
            <a:pPr eaLnBrk="1" hangingPunct="1"/>
            <a:endParaRPr lang="en-US" altLang="zh-CN"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4700" y="3429000"/>
            <a:ext cx="4572000" cy="2847975"/>
          </a:xfrm>
          <a:prstGeom prst="rect">
            <a:avLst/>
          </a:prstGeom>
        </p:spPr>
      </p:pic>
    </p:spTree>
    <p:extLst>
      <p:ext uri="{BB962C8B-B14F-4D97-AF65-F5344CB8AC3E}">
        <p14:creationId xmlns:p14="http://schemas.microsoft.com/office/powerpoint/2010/main" val="176787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eaLnBrk="1" hangingPunct="1"/>
            <a:r>
              <a:rPr lang="zh-CN" altLang="en-US" dirty="0"/>
              <a:t>精减指令系统</a:t>
            </a:r>
            <a:r>
              <a:rPr lang="en-US" altLang="zh-CN" dirty="0"/>
              <a:t>(RISC)</a:t>
            </a:r>
          </a:p>
        </p:txBody>
      </p:sp>
      <p:sp>
        <p:nvSpPr>
          <p:cNvPr id="46084" name="Rectangle 3"/>
          <p:cNvSpPr>
            <a:spLocks noGrp="1" noChangeArrowheads="1"/>
          </p:cNvSpPr>
          <p:nvPr>
            <p:ph type="body" idx="1"/>
          </p:nvPr>
        </p:nvSpPr>
        <p:spPr/>
        <p:txBody>
          <a:bodyPr>
            <a:normAutofit fontScale="92500" lnSpcReduction="10000"/>
          </a:bodyPr>
          <a:lstStyle/>
          <a:p>
            <a:pPr>
              <a:lnSpc>
                <a:spcPct val="140000"/>
              </a:lnSpc>
            </a:pPr>
            <a:r>
              <a:rPr lang="zh-CN" altLang="en-US" sz="2400" dirty="0"/>
              <a:t>指令条数少，只保留使用频率最高的简单指令，指令定长</a:t>
            </a:r>
            <a:endParaRPr lang="en-US" altLang="zh-CN" sz="2400" dirty="0"/>
          </a:p>
          <a:p>
            <a:pPr lvl="1">
              <a:lnSpc>
                <a:spcPct val="140000"/>
              </a:lnSpc>
            </a:pPr>
            <a:r>
              <a:rPr lang="zh-CN" altLang="en-US" sz="1800" dirty="0"/>
              <a:t>便于硬件实现，用软件实现复杂指令功能</a:t>
            </a:r>
          </a:p>
          <a:p>
            <a:pPr eaLnBrk="1" hangingPunct="1">
              <a:lnSpc>
                <a:spcPct val="140000"/>
              </a:lnSpc>
            </a:pPr>
            <a:r>
              <a:rPr lang="en-US" altLang="zh-CN" sz="2400" dirty="0"/>
              <a:t>Load/Store</a:t>
            </a:r>
            <a:r>
              <a:rPr lang="zh-CN" altLang="en-US" sz="2400" dirty="0"/>
              <a:t>架构</a:t>
            </a:r>
            <a:endParaRPr lang="en-US" altLang="zh-CN" sz="2400" dirty="0"/>
          </a:p>
          <a:p>
            <a:pPr lvl="1">
              <a:lnSpc>
                <a:spcPct val="140000"/>
              </a:lnSpc>
            </a:pPr>
            <a:r>
              <a:rPr lang="zh-CN" altLang="en-US" sz="1800" dirty="0"/>
              <a:t>只有存</a:t>
            </a:r>
            <a:r>
              <a:rPr lang="en-US" altLang="zh-CN" sz="1800" dirty="0"/>
              <a:t>/</a:t>
            </a:r>
            <a:r>
              <a:rPr lang="zh-CN" altLang="en-US" sz="1800" dirty="0"/>
              <a:t>取数指令才能访问存储器，其余指令的操作都在寄存器之间进行</a:t>
            </a:r>
            <a:endParaRPr lang="en-US" altLang="zh-CN" sz="1800" dirty="0"/>
          </a:p>
          <a:p>
            <a:pPr lvl="1">
              <a:lnSpc>
                <a:spcPct val="140000"/>
              </a:lnSpc>
            </a:pPr>
            <a:r>
              <a:rPr lang="zh-CN" altLang="en-US" sz="1800" dirty="0"/>
              <a:t>便于硬件实现</a:t>
            </a:r>
            <a:endParaRPr lang="en-US" altLang="zh-CN" sz="1800" dirty="0"/>
          </a:p>
          <a:p>
            <a:pPr eaLnBrk="1" hangingPunct="1">
              <a:lnSpc>
                <a:spcPct val="140000"/>
              </a:lnSpc>
            </a:pPr>
            <a:r>
              <a:rPr lang="zh-CN" altLang="en-US" sz="2400" dirty="0"/>
              <a:t>指令长度固定，指令格式简单、寻址方式简单</a:t>
            </a:r>
            <a:endParaRPr lang="en-US" altLang="zh-CN" sz="2400" dirty="0"/>
          </a:p>
          <a:p>
            <a:pPr lvl="1">
              <a:lnSpc>
                <a:spcPct val="140000"/>
              </a:lnSpc>
            </a:pPr>
            <a:r>
              <a:rPr lang="zh-CN" altLang="en-US" sz="1800" dirty="0"/>
              <a:t>便于硬件实现</a:t>
            </a:r>
          </a:p>
          <a:p>
            <a:pPr eaLnBrk="1" hangingPunct="1">
              <a:lnSpc>
                <a:spcPct val="140000"/>
              </a:lnSpc>
            </a:pPr>
            <a:r>
              <a:rPr lang="en-US" altLang="zh-CN" sz="2400" dirty="0"/>
              <a:t>CPU</a:t>
            </a:r>
            <a:r>
              <a:rPr lang="zh-CN" altLang="en-US" sz="2400" dirty="0"/>
              <a:t>设置大量寄存器（</a:t>
            </a:r>
            <a:r>
              <a:rPr lang="en-US" altLang="zh-CN" sz="2400" dirty="0"/>
              <a:t>32~192</a:t>
            </a:r>
            <a:r>
              <a:rPr lang="zh-CN" altLang="en-US" sz="2400" dirty="0"/>
              <a:t>）</a:t>
            </a:r>
            <a:endParaRPr lang="en-US" altLang="zh-CN" sz="2400" dirty="0"/>
          </a:p>
          <a:p>
            <a:pPr lvl="1">
              <a:lnSpc>
                <a:spcPct val="140000"/>
              </a:lnSpc>
            </a:pPr>
            <a:r>
              <a:rPr lang="zh-CN" altLang="en-US" sz="1800" dirty="0"/>
              <a:t>便于编译器实现</a:t>
            </a:r>
          </a:p>
          <a:p>
            <a:pPr eaLnBrk="1" hangingPunct="1">
              <a:lnSpc>
                <a:spcPct val="140000"/>
              </a:lnSpc>
            </a:pPr>
            <a:r>
              <a:rPr lang="zh-CN" altLang="en-US" sz="2400" dirty="0"/>
              <a:t>一个机器周期完成一条机器指令</a:t>
            </a:r>
            <a:endParaRPr lang="en-US" altLang="zh-CN" sz="2400" dirty="0"/>
          </a:p>
          <a:p>
            <a:pPr eaLnBrk="1" hangingPunct="1">
              <a:lnSpc>
                <a:spcPct val="140000"/>
              </a:lnSpc>
            </a:pPr>
            <a:r>
              <a:rPr lang="en-US" altLang="zh-CN" sz="2400" dirty="0"/>
              <a:t>RISC  CPU</a:t>
            </a:r>
            <a:r>
              <a:rPr lang="zh-CN" altLang="en-US" sz="2400" dirty="0"/>
              <a:t>采用硬布线控制，</a:t>
            </a:r>
            <a:r>
              <a:rPr lang="en-US" altLang="zh-CN" sz="2400" dirty="0"/>
              <a:t>CISC</a:t>
            </a:r>
            <a:r>
              <a:rPr lang="zh-CN" altLang="en-US" sz="2400" dirty="0"/>
              <a:t>采用微程序</a:t>
            </a:r>
          </a:p>
          <a:p>
            <a:pPr eaLnBrk="1" hangingPunct="1">
              <a:lnSpc>
                <a:spcPct val="100000"/>
              </a:lnSpc>
              <a:buFont typeface="Wingdings" pitchFamily="2" charset="2"/>
              <a:buNone/>
            </a:pPr>
            <a:endParaRPr lang="en-US" altLang="zh-CN" sz="1900" dirty="0"/>
          </a:p>
        </p:txBody>
      </p:sp>
    </p:spTree>
    <p:extLst>
      <p:ext uri="{BB962C8B-B14F-4D97-AF65-F5344CB8AC3E}">
        <p14:creationId xmlns:p14="http://schemas.microsoft.com/office/powerpoint/2010/main" val="3538998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p:cNvSpPr txBox="1"/>
          <p:nvPr>
            <p:custDataLst>
              <p:tags r:id="rId2"/>
            </p:custDataLst>
          </p:nvPr>
        </p:nvSpPr>
        <p:spPr>
          <a:xfrm>
            <a:off x="1219200" y="1264602"/>
            <a:ext cx="9720580" cy="88392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a:ea typeface="Microsoft Yahei"/>
                <a:sym typeface="Microsoft Yahei"/>
              </a:rPr>
              <a:t>4 </a:t>
            </a:r>
            <a:r>
              <a:rPr lang="zh-CN" altLang="en-US" sz="2600" dirty="0">
                <a:solidFill>
                  <a:srgbClr val="000000"/>
                </a:solidFill>
                <a:latin typeface="Microsoft Yahei"/>
                <a:ea typeface="Microsoft Yahei"/>
                <a:sym typeface="Microsoft Yahei"/>
              </a:rPr>
              <a:t>采用将操作码字段扩展到没有使用的地址码字段的指令格式设计方案的主要目的是</a:t>
            </a:r>
            <a:r>
              <a:rPr lang="en-US" altLang="zh-CN" sz="2600" dirty="0">
                <a:solidFill>
                  <a:srgbClr val="000000"/>
                </a:solidFill>
                <a:latin typeface="Microsoft Yahei"/>
                <a:ea typeface="Microsoft Yahei"/>
                <a:sym typeface="Microsoft Yahei"/>
              </a:rPr>
              <a:t>(   ) (</a:t>
            </a:r>
            <a:r>
              <a:rPr lang="zh-CN" altLang="en-US" sz="2600" dirty="0">
                <a:solidFill>
                  <a:srgbClr val="000000"/>
                </a:solidFill>
                <a:latin typeface="Microsoft Yahei"/>
                <a:ea typeface="Microsoft Yahei"/>
                <a:sym typeface="Microsoft Yahei"/>
              </a:rPr>
              <a:t>单选</a:t>
            </a:r>
            <a:r>
              <a:rPr lang="en-US" altLang="zh-CN" sz="2600" dirty="0">
                <a:solidFill>
                  <a:srgbClr val="000000"/>
                </a:solidFill>
                <a:latin typeface="Microsoft Yahei"/>
                <a:ea typeface="Microsoft Yahei"/>
                <a:sym typeface="Microsoft Yahei"/>
              </a:rPr>
              <a:t>)</a:t>
            </a:r>
            <a:endParaRPr lang="zh-CN" altLang="en-US" sz="2600" dirty="0">
              <a:solidFill>
                <a:srgbClr val="000000"/>
              </a:solidFill>
              <a:latin typeface="Microsoft Yahei"/>
              <a:ea typeface="Microsoft Yahei"/>
              <a:sym typeface="Microsoft Yahei"/>
            </a:endParaRPr>
          </a:p>
        </p:txBody>
      </p:sp>
      <p:sp>
        <p:nvSpPr>
          <p:cNvPr id="11" name="TextBox 10"/>
          <p:cNvSpPr txBox="1"/>
          <p:nvPr>
            <p:custDataLst>
              <p:tags r:id="rId3"/>
            </p:custDataLst>
          </p:nvPr>
        </p:nvSpPr>
        <p:spPr>
          <a:xfrm>
            <a:off x="2438400" y="2863691"/>
            <a:ext cx="22625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减少指令长度</a:t>
            </a:r>
          </a:p>
        </p:txBody>
      </p:sp>
      <p:sp>
        <p:nvSpPr>
          <p:cNvPr id="12" name="椭圆 11"/>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5"/>
            </p:custDataLst>
          </p:nvPr>
        </p:nvSpPr>
        <p:spPr>
          <a:xfrm>
            <a:off x="2438400" y="3720941"/>
            <a:ext cx="49834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充分利用地址字段</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提高指令效率</a:t>
            </a:r>
          </a:p>
        </p:txBody>
      </p:sp>
      <p:sp>
        <p:nvSpPr>
          <p:cNvPr id="14" name="椭圆 13"/>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7"/>
            </p:custDataLst>
          </p:nvPr>
        </p:nvSpPr>
        <p:spPr>
          <a:xfrm>
            <a:off x="2438400" y="4578191"/>
            <a:ext cx="49834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保持指令长度不变</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增加指令数量</a:t>
            </a:r>
          </a:p>
        </p:txBody>
      </p:sp>
      <p:sp>
        <p:nvSpPr>
          <p:cNvPr id="16" name="椭圆 15"/>
          <p:cNvSpPr>
            <a:spLocks noChangeAspect="1"/>
          </p:cNvSpPr>
          <p:nvPr>
            <p:custDataLst>
              <p:tags r:id="rId8"/>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7" name="TextBox 16"/>
          <p:cNvSpPr txBox="1"/>
          <p:nvPr>
            <p:custDataLst>
              <p:tags r:id="rId9"/>
            </p:custDataLst>
          </p:nvPr>
        </p:nvSpPr>
        <p:spPr>
          <a:xfrm>
            <a:off x="2438400" y="5435441"/>
            <a:ext cx="2592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减少地址码数量</a:t>
            </a:r>
          </a:p>
        </p:txBody>
      </p:sp>
      <p:sp>
        <p:nvSpPr>
          <p:cNvPr id="18" name="椭圆 17"/>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9" name="矩形 18"/>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4" name="TextBox 23"/>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5" name="TextBox 24"/>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6" name="TextBox 25"/>
          <p:cNvSpPr txBox="1"/>
          <p:nvPr>
            <p:custDataLst>
              <p:tags r:id="rId14"/>
            </p:custDataLst>
          </p:nvPr>
        </p:nvSpPr>
        <p:spPr>
          <a:xfrm>
            <a:off x="12827000" y="1978660"/>
            <a:ext cx="1492568"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a:ea typeface="Microsoft Yahei"/>
                <a:sym typeface="Microsoft Yahei"/>
              </a:rPr>
              <a:t>C</a:t>
            </a:r>
            <a:r>
              <a:rPr lang="zh-CN" altLang="en-US" sz="2600" dirty="0">
                <a:solidFill>
                  <a:srgbClr val="000000"/>
                </a:solidFill>
                <a:latin typeface="Microsoft Yahei"/>
                <a:ea typeface="Microsoft Yahei"/>
                <a:sym typeface="Microsoft Yahei"/>
              </a:rPr>
              <a:t>正确。</a:t>
            </a:r>
          </a:p>
        </p:txBody>
      </p:sp>
      <p:sp>
        <p:nvSpPr>
          <p:cNvPr id="27" name="圆角矩形 26"/>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3" name="组合 22"/>
          <p:cNvGrpSpPr/>
          <p:nvPr>
            <p:custDataLst>
              <p:tags r:id="rId16"/>
            </p:custDataLst>
          </p:nvPr>
        </p:nvGrpSpPr>
        <p:grpSpPr>
          <a:xfrm>
            <a:off x="12585700" y="0"/>
            <a:ext cx="3815080" cy="647700"/>
            <a:chOff x="12585700" y="0"/>
            <a:chExt cx="3815080" cy="647700"/>
          </a:xfrm>
        </p:grpSpPr>
        <p:sp>
          <p:nvSpPr>
            <p:cNvPr id="20"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9" name="组合 8"/>
          <p:cNvGrpSpPr/>
          <p:nvPr>
            <p:custDataLst>
              <p:tags r:id="rId20"/>
            </p:custDataLst>
          </p:nvPr>
        </p:nvGrpSpPr>
        <p:grpSpPr>
          <a:xfrm>
            <a:off x="0" y="0"/>
            <a:ext cx="12192000" cy="635000"/>
            <a:chOff x="0" y="0"/>
            <a:chExt cx="12192000" cy="635000"/>
          </a:xfrm>
        </p:grpSpPr>
        <p:sp>
          <p:nvSpPr>
            <p:cNvPr id="5"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8"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4" name="图片 3"/>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0895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1066482"/>
            <a:ext cx="9617394" cy="128016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a:ea typeface="Microsoft Yahei"/>
                <a:sym typeface="Microsoft Yahei"/>
              </a:rPr>
              <a:t>5 </a:t>
            </a:r>
            <a:r>
              <a:rPr lang="zh-CN" altLang="en-US" sz="2600" dirty="0">
                <a:solidFill>
                  <a:srgbClr val="000000"/>
                </a:solidFill>
                <a:latin typeface="Microsoft Yahei"/>
                <a:ea typeface="Microsoft Yahei"/>
                <a:sym typeface="Microsoft Yahei"/>
              </a:rPr>
              <a:t>某计算机采用</a:t>
            </a:r>
            <a:r>
              <a:rPr lang="en-US" altLang="zh-CN" sz="2600" dirty="0">
                <a:solidFill>
                  <a:srgbClr val="000000"/>
                </a:solidFill>
                <a:latin typeface="Microsoft Yahei"/>
                <a:ea typeface="Microsoft Yahei"/>
                <a:sym typeface="Microsoft Yahei"/>
              </a:rPr>
              <a:t>32</a:t>
            </a:r>
            <a:r>
              <a:rPr lang="zh-CN" altLang="en-US" sz="2600" dirty="0">
                <a:solidFill>
                  <a:srgbClr val="000000"/>
                </a:solidFill>
                <a:latin typeface="Microsoft Yahei"/>
                <a:ea typeface="Microsoft Yahei"/>
                <a:sym typeface="Microsoft Yahei"/>
              </a:rPr>
              <a:t>位单字长二地址指令</a:t>
            </a:r>
            <a:r>
              <a:rPr lang="en-US" altLang="zh-CN" sz="2600" dirty="0">
                <a:solidFill>
                  <a:srgbClr val="000000"/>
                </a:solidFill>
                <a:latin typeface="Microsoft Yahei"/>
                <a:ea typeface="Microsoft Yahei"/>
                <a:sym typeface="Microsoft Yahei"/>
              </a:rPr>
              <a:t>,</a:t>
            </a:r>
            <a:r>
              <a:rPr lang="zh-CN" altLang="en-US" sz="2600" dirty="0">
                <a:solidFill>
                  <a:srgbClr val="000000"/>
                </a:solidFill>
                <a:latin typeface="Microsoft Yahei"/>
                <a:ea typeface="Microsoft Yahei"/>
                <a:sym typeface="Microsoft Yahei"/>
              </a:rPr>
              <a:t>每个地址码为</a:t>
            </a:r>
            <a:r>
              <a:rPr lang="en-US" altLang="zh-CN" sz="2600" dirty="0">
                <a:solidFill>
                  <a:srgbClr val="000000"/>
                </a:solidFill>
                <a:latin typeface="Microsoft Yahei"/>
                <a:ea typeface="Microsoft Yahei"/>
                <a:sym typeface="Microsoft Yahei"/>
              </a:rPr>
              <a:t>12</a:t>
            </a:r>
            <a:r>
              <a:rPr lang="zh-CN" altLang="en-US" sz="2600" dirty="0">
                <a:solidFill>
                  <a:srgbClr val="000000"/>
                </a:solidFill>
                <a:latin typeface="Microsoft Yahei"/>
                <a:ea typeface="Microsoft Yahei"/>
                <a:sym typeface="Microsoft Yahei"/>
              </a:rPr>
              <a:t>位</a:t>
            </a:r>
            <a:r>
              <a:rPr lang="en-US" altLang="zh-CN" sz="2600" dirty="0">
                <a:solidFill>
                  <a:srgbClr val="000000"/>
                </a:solidFill>
                <a:latin typeface="Microsoft Yahei"/>
                <a:ea typeface="Microsoft Yahei"/>
                <a:sym typeface="Microsoft Yahei"/>
              </a:rPr>
              <a:t>(</a:t>
            </a:r>
            <a:r>
              <a:rPr lang="zh-CN" altLang="en-US" sz="2600" dirty="0">
                <a:solidFill>
                  <a:srgbClr val="000000"/>
                </a:solidFill>
                <a:latin typeface="Microsoft Yahei"/>
                <a:ea typeface="Microsoft Yahei"/>
                <a:sym typeface="Microsoft Yahei"/>
              </a:rPr>
              <a:t>含寻址方式字段</a:t>
            </a:r>
            <a:r>
              <a:rPr lang="en-US" altLang="zh-CN" sz="2600" dirty="0">
                <a:solidFill>
                  <a:srgbClr val="000000"/>
                </a:solidFill>
                <a:latin typeface="Microsoft Yahei"/>
                <a:ea typeface="Microsoft Yahei"/>
                <a:sym typeface="Microsoft Yahei"/>
              </a:rPr>
              <a:t>),</a:t>
            </a:r>
            <a:r>
              <a:rPr lang="zh-CN" altLang="en-US" sz="2600" dirty="0">
                <a:solidFill>
                  <a:srgbClr val="000000"/>
                </a:solidFill>
                <a:latin typeface="Microsoft Yahei"/>
                <a:ea typeface="Microsoft Yahei"/>
                <a:sym typeface="Microsoft Yahei"/>
              </a:rPr>
              <a:t>若已经定义了</a:t>
            </a:r>
            <a:r>
              <a:rPr lang="en-US" altLang="zh-CN" sz="2600" dirty="0">
                <a:solidFill>
                  <a:srgbClr val="000000"/>
                </a:solidFill>
                <a:latin typeface="Microsoft Yahei"/>
                <a:ea typeface="Microsoft Yahei"/>
                <a:sym typeface="Microsoft Yahei"/>
              </a:rPr>
              <a:t>250</a:t>
            </a:r>
            <a:r>
              <a:rPr lang="zh-CN" altLang="en-US" sz="2600" dirty="0">
                <a:solidFill>
                  <a:srgbClr val="000000"/>
                </a:solidFill>
                <a:latin typeface="Microsoft Yahei"/>
                <a:ea typeface="Microsoft Yahei"/>
                <a:sym typeface="Microsoft Yahei"/>
              </a:rPr>
              <a:t>条二地址指令</a:t>
            </a:r>
            <a:r>
              <a:rPr lang="en-US" altLang="zh-CN" sz="2600" dirty="0">
                <a:solidFill>
                  <a:srgbClr val="000000"/>
                </a:solidFill>
                <a:latin typeface="Microsoft Yahei"/>
                <a:ea typeface="Microsoft Yahei"/>
                <a:sym typeface="Microsoft Yahei"/>
              </a:rPr>
              <a:t>,</a:t>
            </a:r>
            <a:r>
              <a:rPr lang="zh-CN" altLang="en-US" sz="2600" dirty="0">
                <a:solidFill>
                  <a:srgbClr val="000000"/>
                </a:solidFill>
                <a:latin typeface="Microsoft Yahei"/>
                <a:ea typeface="Microsoft Yahei"/>
                <a:sym typeface="Microsoft Yahei"/>
              </a:rPr>
              <a:t>则还可以定义多少条单地址指令 </a:t>
            </a:r>
            <a:r>
              <a:rPr lang="en-US" altLang="zh-CN" sz="2600" dirty="0">
                <a:solidFill>
                  <a:srgbClr val="000000"/>
                </a:solidFill>
                <a:latin typeface="Microsoft Yahei"/>
                <a:ea typeface="Microsoft Yahei"/>
                <a:sym typeface="Microsoft Yahei"/>
              </a:rPr>
              <a:t>(    )  (</a:t>
            </a:r>
            <a:r>
              <a:rPr lang="zh-CN" altLang="en-US" sz="2600" dirty="0">
                <a:solidFill>
                  <a:srgbClr val="000000"/>
                </a:solidFill>
                <a:latin typeface="Microsoft Yahei"/>
                <a:ea typeface="Microsoft Yahei"/>
                <a:sym typeface="Microsoft Yahei"/>
              </a:rPr>
              <a:t>单选</a:t>
            </a:r>
            <a:r>
              <a:rPr lang="en-US" altLang="zh-CN" sz="2600" dirty="0">
                <a:solidFill>
                  <a:srgbClr val="000000"/>
                </a:solidFill>
                <a:latin typeface="Microsoft Yahei"/>
                <a:ea typeface="Microsoft Yahei"/>
                <a:sym typeface="Microsoft Yahei"/>
              </a:rPr>
              <a:t>)</a:t>
            </a:r>
            <a:endParaRPr lang="zh-CN" altLang="en-US" sz="2600" dirty="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863691"/>
            <a:ext cx="6845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4K</a:t>
            </a:r>
            <a:endParaRPr lang="zh-CN" altLang="en-US" sz="2600">
              <a:solidFill>
                <a:srgbClr val="000000"/>
              </a:solidFill>
              <a:latin typeface="Microsoft Yahei"/>
              <a:ea typeface="Microsoft Yahei"/>
              <a:sym typeface="Microsoft Yahei"/>
            </a:endParaRPr>
          </a:p>
        </p:txBody>
      </p:sp>
      <p:sp>
        <p:nvSpPr>
          <p:cNvPr id="10" name="椭圆 9"/>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20941"/>
            <a:ext cx="6845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8K</a:t>
            </a:r>
            <a:endParaRPr lang="zh-CN" altLang="en-US" sz="2600">
              <a:solidFill>
                <a:srgbClr val="000000"/>
              </a:solidFill>
              <a:latin typeface="Microsoft Yahei"/>
              <a:ea typeface="Microsoft Yahei"/>
              <a:sym typeface="Microsoft Yahei"/>
            </a:endParaRPr>
          </a:p>
        </p:txBody>
      </p:sp>
      <p:sp>
        <p:nvSpPr>
          <p:cNvPr id="12" name="椭圆 11"/>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578191"/>
            <a:ext cx="8782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16K</a:t>
            </a:r>
            <a:endParaRPr lang="zh-CN" altLang="en-US" sz="2600">
              <a:solidFill>
                <a:srgbClr val="000000"/>
              </a:solidFill>
              <a:latin typeface="Microsoft Yahei"/>
              <a:ea typeface="Microsoft Yahei"/>
              <a:sym typeface="Microsoft Yahei"/>
            </a:endParaRPr>
          </a:p>
        </p:txBody>
      </p:sp>
      <p:sp>
        <p:nvSpPr>
          <p:cNvPr id="14" name="椭圆 13"/>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35441"/>
            <a:ext cx="8782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24K</a:t>
            </a:r>
            <a:endParaRPr lang="zh-CN" altLang="en-US" sz="2600">
              <a:solidFill>
                <a:srgbClr val="000000"/>
              </a:solidFill>
              <a:latin typeface="Microsoft Yahei"/>
              <a:ea typeface="Microsoft Yahei"/>
              <a:sym typeface="Microsoft Yahei"/>
            </a:endParaRPr>
          </a:p>
        </p:txBody>
      </p:sp>
      <p:sp>
        <p:nvSpPr>
          <p:cNvPr id="16" name="椭圆 15"/>
          <p:cNvSpPr>
            <a:spLocks noChangeAspect="1"/>
          </p:cNvSpPr>
          <p:nvPr>
            <p:custDataLst>
              <p:tags r:id="rId10"/>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TextBox 21"/>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4"/>
            </p:custDataLst>
          </p:nvPr>
        </p:nvSpPr>
        <p:spPr>
          <a:xfrm>
            <a:off x="12827000" y="1270000"/>
            <a:ext cx="3319780" cy="1938992"/>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1500" dirty="0">
                <a:solidFill>
                  <a:srgbClr val="000000"/>
                </a:solidFill>
                <a:latin typeface="Microsoft Yahei"/>
                <a:ea typeface="Microsoft Yahei"/>
                <a:sym typeface="Microsoft Yahei"/>
              </a:rPr>
              <a:t>D</a:t>
            </a:r>
            <a:r>
              <a:rPr lang="zh-CN" altLang="en-US" sz="1500" dirty="0">
                <a:solidFill>
                  <a:srgbClr val="000000"/>
                </a:solidFill>
                <a:latin typeface="Microsoft Yahei"/>
                <a:ea typeface="Microsoft Yahei"/>
                <a:sym typeface="Microsoft Yahei"/>
              </a:rPr>
              <a:t>正确。</a:t>
            </a:r>
            <a:r>
              <a:rPr lang="en-US" altLang="zh-CN" sz="1500" dirty="0">
                <a:solidFill>
                  <a:srgbClr val="000000"/>
                </a:solidFill>
                <a:latin typeface="Microsoft Yahei"/>
                <a:ea typeface="Microsoft Yahei"/>
                <a:sym typeface="Microsoft Yahei"/>
              </a:rPr>
              <a:t>(2^8-250)*2^12=6*4K=24K,OP</a:t>
            </a:r>
            <a:r>
              <a:rPr lang="zh-CN" altLang="en-US" sz="1500" dirty="0">
                <a:solidFill>
                  <a:srgbClr val="000000"/>
                </a:solidFill>
                <a:latin typeface="Microsoft Yahei"/>
                <a:ea typeface="Microsoft Yahei"/>
                <a:sym typeface="Microsoft Yahei"/>
              </a:rPr>
              <a:t>位数</a:t>
            </a:r>
            <a:r>
              <a:rPr lang="en-US" altLang="zh-CN" sz="1500" dirty="0">
                <a:solidFill>
                  <a:srgbClr val="000000"/>
                </a:solidFill>
                <a:latin typeface="Microsoft Yahei"/>
                <a:ea typeface="Microsoft Yahei"/>
                <a:sym typeface="Microsoft Yahei"/>
              </a:rPr>
              <a:t>32-24=8</a:t>
            </a:r>
            <a:r>
              <a:rPr lang="zh-CN" altLang="en-US" sz="1500" dirty="0">
                <a:solidFill>
                  <a:srgbClr val="000000"/>
                </a:solidFill>
                <a:latin typeface="Microsoft Yahei"/>
                <a:ea typeface="Microsoft Yahei"/>
                <a:sym typeface="Microsoft Yahei"/>
              </a:rPr>
              <a:t>位</a:t>
            </a:r>
            <a:r>
              <a:rPr lang="en-US" altLang="zh-CN" sz="1500" dirty="0">
                <a:solidFill>
                  <a:srgbClr val="000000"/>
                </a:solidFill>
                <a:latin typeface="Microsoft Yahei"/>
                <a:ea typeface="Microsoft Yahei"/>
                <a:sym typeface="Microsoft Yahei"/>
              </a:rPr>
              <a:t>,</a:t>
            </a:r>
            <a:r>
              <a:rPr lang="zh-CN" altLang="en-US" sz="1500" dirty="0">
                <a:solidFill>
                  <a:srgbClr val="000000"/>
                </a:solidFill>
                <a:latin typeface="Microsoft Yahei"/>
                <a:ea typeface="Microsoft Yahei"/>
                <a:sym typeface="Microsoft Yahei"/>
              </a:rPr>
              <a:t>可以编码</a:t>
            </a:r>
            <a:r>
              <a:rPr lang="en-US" altLang="zh-CN" sz="1500" dirty="0">
                <a:solidFill>
                  <a:srgbClr val="000000"/>
                </a:solidFill>
                <a:latin typeface="Microsoft Yahei"/>
                <a:ea typeface="Microsoft Yahei"/>
                <a:sym typeface="Microsoft Yahei"/>
              </a:rPr>
              <a:t>256</a:t>
            </a:r>
            <a:r>
              <a:rPr lang="zh-CN" altLang="en-US" sz="1500" dirty="0">
                <a:solidFill>
                  <a:srgbClr val="000000"/>
                </a:solidFill>
                <a:latin typeface="Microsoft Yahei"/>
                <a:ea typeface="Microsoft Yahei"/>
                <a:sym typeface="Microsoft Yahei"/>
              </a:rPr>
              <a:t>条指令</a:t>
            </a:r>
            <a:r>
              <a:rPr lang="en-US" altLang="zh-CN" sz="1500" dirty="0">
                <a:solidFill>
                  <a:srgbClr val="000000"/>
                </a:solidFill>
                <a:latin typeface="Microsoft Yahei"/>
                <a:ea typeface="Microsoft Yahei"/>
                <a:sym typeface="Microsoft Yahei"/>
              </a:rPr>
              <a:t>,</a:t>
            </a:r>
            <a:r>
              <a:rPr lang="zh-CN" altLang="en-US" sz="1500" dirty="0">
                <a:solidFill>
                  <a:srgbClr val="000000"/>
                </a:solidFill>
                <a:latin typeface="Microsoft Yahei"/>
                <a:ea typeface="Microsoft Yahei"/>
                <a:sym typeface="Microsoft Yahei"/>
              </a:rPr>
              <a:t>当前只需要</a:t>
            </a:r>
            <a:r>
              <a:rPr lang="en-US" altLang="zh-CN" sz="1500" dirty="0">
                <a:solidFill>
                  <a:srgbClr val="000000"/>
                </a:solidFill>
                <a:latin typeface="Microsoft Yahei"/>
                <a:ea typeface="Microsoft Yahei"/>
                <a:sym typeface="Microsoft Yahei"/>
              </a:rPr>
              <a:t>250</a:t>
            </a:r>
            <a:r>
              <a:rPr lang="zh-CN" altLang="en-US" sz="1500" dirty="0">
                <a:solidFill>
                  <a:srgbClr val="000000"/>
                </a:solidFill>
                <a:latin typeface="Microsoft Yahei"/>
                <a:ea typeface="Microsoft Yahei"/>
                <a:sym typeface="Microsoft Yahei"/>
              </a:rPr>
              <a:t>条</a:t>
            </a:r>
            <a:r>
              <a:rPr lang="en-US" altLang="zh-CN" sz="1500" dirty="0">
                <a:solidFill>
                  <a:srgbClr val="000000"/>
                </a:solidFill>
                <a:latin typeface="Microsoft Yahei"/>
                <a:ea typeface="Microsoft Yahei"/>
                <a:sym typeface="Microsoft Yahei"/>
              </a:rPr>
              <a:t>,</a:t>
            </a:r>
            <a:r>
              <a:rPr lang="zh-CN" altLang="en-US" sz="1500" dirty="0">
                <a:solidFill>
                  <a:srgbClr val="000000"/>
                </a:solidFill>
                <a:latin typeface="Microsoft Yahei"/>
                <a:ea typeface="Microsoft Yahei"/>
                <a:sym typeface="Microsoft Yahei"/>
              </a:rPr>
              <a:t>剩余的编码有</a:t>
            </a:r>
            <a:r>
              <a:rPr lang="en-US" altLang="zh-CN" sz="1500" dirty="0">
                <a:solidFill>
                  <a:srgbClr val="000000"/>
                </a:solidFill>
                <a:latin typeface="Microsoft Yahei"/>
                <a:ea typeface="Microsoft Yahei"/>
                <a:sym typeface="Microsoft Yahei"/>
              </a:rPr>
              <a:t>256-250=6</a:t>
            </a:r>
            <a:r>
              <a:rPr lang="zh-CN" altLang="en-US" sz="1500" dirty="0">
                <a:solidFill>
                  <a:srgbClr val="000000"/>
                </a:solidFill>
                <a:latin typeface="Microsoft Yahei"/>
                <a:ea typeface="Microsoft Yahei"/>
                <a:sym typeface="Microsoft Yahei"/>
              </a:rPr>
              <a:t>个</a:t>
            </a:r>
            <a:r>
              <a:rPr lang="en-US" altLang="zh-CN" sz="1500" dirty="0">
                <a:solidFill>
                  <a:srgbClr val="000000"/>
                </a:solidFill>
                <a:latin typeface="Microsoft Yahei"/>
                <a:ea typeface="Microsoft Yahei"/>
                <a:sym typeface="Microsoft Yahei"/>
              </a:rPr>
              <a:t>,</a:t>
            </a:r>
            <a:r>
              <a:rPr lang="zh-CN" altLang="en-US" sz="1500" dirty="0">
                <a:solidFill>
                  <a:srgbClr val="000000"/>
                </a:solidFill>
                <a:latin typeface="Microsoft Yahei"/>
                <a:ea typeface="Microsoft Yahei"/>
                <a:sym typeface="Microsoft Yahei"/>
              </a:rPr>
              <a:t>这</a:t>
            </a:r>
            <a:r>
              <a:rPr lang="en-US" altLang="zh-CN" sz="1500" dirty="0">
                <a:solidFill>
                  <a:srgbClr val="000000"/>
                </a:solidFill>
                <a:latin typeface="Microsoft Yahei"/>
                <a:ea typeface="Microsoft Yahei"/>
                <a:sym typeface="Microsoft Yahei"/>
              </a:rPr>
              <a:t>6</a:t>
            </a:r>
            <a:r>
              <a:rPr lang="zh-CN" altLang="en-US" sz="1500" dirty="0">
                <a:solidFill>
                  <a:srgbClr val="000000"/>
                </a:solidFill>
                <a:latin typeface="Microsoft Yahei"/>
                <a:ea typeface="Microsoft Yahei"/>
                <a:sym typeface="Microsoft Yahei"/>
              </a:rPr>
              <a:t>个编码用于扩展单地址指令</a:t>
            </a:r>
            <a:r>
              <a:rPr lang="en-US" altLang="zh-CN" sz="1500" dirty="0">
                <a:solidFill>
                  <a:srgbClr val="000000"/>
                </a:solidFill>
                <a:latin typeface="Microsoft Yahei"/>
                <a:ea typeface="Microsoft Yahei"/>
                <a:sym typeface="Microsoft Yahei"/>
              </a:rPr>
              <a:t>,</a:t>
            </a:r>
            <a:r>
              <a:rPr lang="zh-CN" altLang="en-US" sz="1500" dirty="0">
                <a:solidFill>
                  <a:srgbClr val="000000"/>
                </a:solidFill>
                <a:latin typeface="Microsoft Yahei"/>
                <a:ea typeface="Microsoft Yahei"/>
                <a:sym typeface="Microsoft Yahei"/>
              </a:rPr>
              <a:t>单地址指令码后面有</a:t>
            </a:r>
            <a:r>
              <a:rPr lang="en-US" altLang="zh-CN" sz="1500" dirty="0">
                <a:solidFill>
                  <a:srgbClr val="000000"/>
                </a:solidFill>
                <a:latin typeface="Microsoft Yahei"/>
                <a:ea typeface="Microsoft Yahei"/>
                <a:sym typeface="Microsoft Yahei"/>
              </a:rPr>
              <a:t>12</a:t>
            </a:r>
            <a:r>
              <a:rPr lang="zh-CN" altLang="en-US" sz="1500" dirty="0">
                <a:solidFill>
                  <a:srgbClr val="000000"/>
                </a:solidFill>
                <a:latin typeface="Microsoft Yahei"/>
                <a:ea typeface="Microsoft Yahei"/>
                <a:sym typeface="Microsoft Yahei"/>
              </a:rPr>
              <a:t>位地址</a:t>
            </a:r>
            <a:r>
              <a:rPr lang="en-US" altLang="zh-CN" sz="1500" dirty="0">
                <a:solidFill>
                  <a:srgbClr val="000000"/>
                </a:solidFill>
                <a:latin typeface="Microsoft Yahei"/>
                <a:ea typeface="Microsoft Yahei"/>
                <a:sym typeface="Microsoft Yahei"/>
              </a:rPr>
              <a:t>,</a:t>
            </a:r>
            <a:r>
              <a:rPr lang="zh-CN" altLang="en-US" sz="1500" dirty="0">
                <a:solidFill>
                  <a:srgbClr val="000000"/>
                </a:solidFill>
                <a:latin typeface="Microsoft Yahei"/>
                <a:ea typeface="Microsoft Yahei"/>
                <a:sym typeface="Microsoft Yahei"/>
              </a:rPr>
              <a:t>这</a:t>
            </a:r>
            <a:r>
              <a:rPr lang="en-US" altLang="zh-CN" sz="1500" dirty="0">
                <a:solidFill>
                  <a:srgbClr val="000000"/>
                </a:solidFill>
                <a:latin typeface="Microsoft Yahei"/>
                <a:ea typeface="Microsoft Yahei"/>
                <a:sym typeface="Microsoft Yahei"/>
              </a:rPr>
              <a:t>6</a:t>
            </a:r>
            <a:r>
              <a:rPr lang="zh-CN" altLang="en-US" sz="1500" dirty="0">
                <a:solidFill>
                  <a:srgbClr val="000000"/>
                </a:solidFill>
                <a:latin typeface="Microsoft Yahei"/>
                <a:ea typeface="Microsoft Yahei"/>
                <a:sym typeface="Microsoft Yahei"/>
              </a:rPr>
              <a:t>个编码和后面的</a:t>
            </a:r>
            <a:r>
              <a:rPr lang="en-US" altLang="zh-CN" sz="1500" dirty="0">
                <a:solidFill>
                  <a:srgbClr val="000000"/>
                </a:solidFill>
                <a:latin typeface="Microsoft Yahei"/>
                <a:ea typeface="Microsoft Yahei"/>
                <a:sym typeface="Microsoft Yahei"/>
              </a:rPr>
              <a:t>12</a:t>
            </a:r>
            <a:r>
              <a:rPr lang="zh-CN" altLang="en-US" sz="1500" dirty="0">
                <a:solidFill>
                  <a:srgbClr val="000000"/>
                </a:solidFill>
                <a:latin typeface="Microsoft Yahei"/>
                <a:ea typeface="Microsoft Yahei"/>
                <a:sym typeface="Microsoft Yahei"/>
              </a:rPr>
              <a:t>位 地址可以组合编码的单地址指令数量为</a:t>
            </a:r>
            <a:r>
              <a:rPr lang="en-US" altLang="zh-CN" sz="1500" dirty="0">
                <a:solidFill>
                  <a:srgbClr val="000000"/>
                </a:solidFill>
                <a:latin typeface="Microsoft Yahei"/>
                <a:ea typeface="Microsoft Yahei"/>
                <a:sym typeface="Microsoft Yahei"/>
              </a:rPr>
              <a:t>6*2^12</a:t>
            </a:r>
            <a:endParaRPr lang="zh-CN" altLang="en-US" sz="1500" dirty="0">
              <a:solidFill>
                <a:srgbClr val="000000"/>
              </a:solidFill>
              <a:latin typeface="Microsoft Yahei"/>
              <a:ea typeface="Microsoft Yahei"/>
              <a:sym typeface="Microsoft Yahei"/>
            </a:endParaRPr>
          </a:p>
        </p:txBody>
      </p:sp>
      <p:sp>
        <p:nvSpPr>
          <p:cNvPr id="25" name="圆角矩形 24"/>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1" name="组合 20"/>
          <p:cNvGrpSpPr/>
          <p:nvPr>
            <p:custDataLst>
              <p:tags r:id="rId16"/>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6"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251813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1264602"/>
            <a:ext cx="9507855" cy="88392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a:ea typeface="Microsoft Yahei"/>
                <a:sym typeface="Microsoft Yahei"/>
              </a:rPr>
              <a:t>6 </a:t>
            </a:r>
            <a:r>
              <a:rPr lang="zh-CN" altLang="en-US" sz="2600" dirty="0">
                <a:solidFill>
                  <a:srgbClr val="000000"/>
                </a:solidFill>
                <a:latin typeface="Microsoft Yahei"/>
                <a:ea typeface="Microsoft Yahei"/>
                <a:sym typeface="Microsoft Yahei"/>
              </a:rPr>
              <a:t>某计算机机器字长和存储字长</a:t>
            </a:r>
            <a:r>
              <a:rPr lang="en-US" altLang="zh-CN" sz="2600" dirty="0">
                <a:solidFill>
                  <a:srgbClr val="000000"/>
                </a:solidFill>
                <a:latin typeface="Microsoft Yahei"/>
                <a:ea typeface="Microsoft Yahei"/>
                <a:sym typeface="Microsoft Yahei"/>
              </a:rPr>
              <a:t>32</a:t>
            </a:r>
            <a:r>
              <a:rPr lang="zh-CN" altLang="en-US" sz="2600" dirty="0">
                <a:solidFill>
                  <a:srgbClr val="000000"/>
                </a:solidFill>
                <a:latin typeface="Microsoft Yahei"/>
                <a:ea typeface="Microsoft Yahei"/>
                <a:sym typeface="Microsoft Yahei"/>
              </a:rPr>
              <a:t>位</a:t>
            </a:r>
            <a:r>
              <a:rPr lang="en-US" altLang="zh-CN" sz="2600" dirty="0">
                <a:solidFill>
                  <a:srgbClr val="000000"/>
                </a:solidFill>
                <a:latin typeface="Microsoft Yahei"/>
                <a:ea typeface="Microsoft Yahei"/>
                <a:sym typeface="Microsoft Yahei"/>
              </a:rPr>
              <a:t>,</a:t>
            </a:r>
            <a:r>
              <a:rPr lang="zh-CN" altLang="en-US" sz="2600" dirty="0">
                <a:solidFill>
                  <a:srgbClr val="000000"/>
                </a:solidFill>
                <a:latin typeface="Microsoft Yahei"/>
                <a:ea typeface="Microsoft Yahei"/>
                <a:sym typeface="Microsoft Yahei"/>
              </a:rPr>
              <a:t>采用双字长</a:t>
            </a:r>
            <a:r>
              <a:rPr lang="en-US" altLang="zh-CN" sz="2600" dirty="0">
                <a:solidFill>
                  <a:srgbClr val="000000"/>
                </a:solidFill>
                <a:latin typeface="Microsoft Yahei"/>
                <a:ea typeface="Microsoft Yahei"/>
                <a:sym typeface="Microsoft Yahei"/>
              </a:rPr>
              <a:t>,</a:t>
            </a:r>
            <a:r>
              <a:rPr lang="zh-CN" altLang="en-US" sz="2600" dirty="0">
                <a:solidFill>
                  <a:srgbClr val="000000"/>
                </a:solidFill>
                <a:latin typeface="Microsoft Yahei"/>
                <a:ea typeface="Microsoft Yahei"/>
                <a:sym typeface="Microsoft Yahei"/>
              </a:rPr>
              <a:t>下列描述中正确的是</a:t>
            </a:r>
            <a:r>
              <a:rPr lang="en-US" altLang="zh-CN" sz="2600" dirty="0">
                <a:solidFill>
                  <a:srgbClr val="000000"/>
                </a:solidFill>
                <a:latin typeface="Microsoft Yahei"/>
                <a:ea typeface="Microsoft Yahei"/>
                <a:sym typeface="Microsoft Yahei"/>
              </a:rPr>
              <a:t>(    )(</a:t>
            </a:r>
            <a:r>
              <a:rPr lang="zh-CN" altLang="en-US" sz="2600" dirty="0">
                <a:solidFill>
                  <a:srgbClr val="000000"/>
                </a:solidFill>
                <a:latin typeface="Microsoft Yahei"/>
                <a:ea typeface="Microsoft Yahei"/>
                <a:sym typeface="Microsoft Yahei"/>
              </a:rPr>
              <a:t>多选</a:t>
            </a:r>
            <a:r>
              <a:rPr lang="en-US" altLang="zh-CN" sz="2600" dirty="0">
                <a:solidFill>
                  <a:srgbClr val="000000"/>
                </a:solidFill>
                <a:latin typeface="Microsoft Yahei"/>
                <a:ea typeface="Microsoft Yahei"/>
                <a:sym typeface="Microsoft Yahei"/>
              </a:rPr>
              <a:t>)</a:t>
            </a:r>
            <a:endParaRPr lang="zh-CN" altLang="en-US" sz="2600" dirty="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892088"/>
            <a:ext cx="8368030" cy="430887"/>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200">
                <a:solidFill>
                  <a:srgbClr val="000000"/>
                </a:solidFill>
                <a:latin typeface="Microsoft Yahei"/>
                <a:ea typeface="Microsoft Yahei"/>
                <a:sym typeface="Microsoft Yahei"/>
              </a:rPr>
              <a:t>采用双字长指令有利于支持更多的指令和设计位数更多的地址字段</a:t>
            </a:r>
          </a:p>
        </p:txBody>
      </p:sp>
      <p:sp>
        <p:nvSpPr>
          <p:cNvPr id="10" name="矩形 9"/>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20941"/>
            <a:ext cx="54819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顺序寻址方式下</a:t>
            </a:r>
            <a:r>
              <a:rPr lang="en-US" altLang="zh-CN" sz="2600">
                <a:solidFill>
                  <a:srgbClr val="000000"/>
                </a:solidFill>
                <a:latin typeface="Microsoft Yahei"/>
                <a:ea typeface="Microsoft Yahei"/>
                <a:sym typeface="Microsoft Yahei"/>
              </a:rPr>
              <a:t>,PC &lt;----  (PC) + 8</a:t>
            </a:r>
            <a:endParaRPr lang="zh-CN" altLang="en-US" sz="2600">
              <a:solidFill>
                <a:srgbClr val="000000"/>
              </a:solidFill>
              <a:latin typeface="Microsoft Yahei"/>
              <a:ea typeface="Microsoft Yahei"/>
              <a:sym typeface="Microsoft Yahei"/>
            </a:endParaRPr>
          </a:p>
        </p:txBody>
      </p:sp>
      <p:sp>
        <p:nvSpPr>
          <p:cNvPr id="12" name="矩形 11"/>
          <p:cNvSpPr>
            <a:spLocks noChangeAspect="1"/>
          </p:cNvSpPr>
          <p:nvPr>
            <p:custDataLst>
              <p:tags r:id="rId6"/>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578191"/>
            <a:ext cx="75647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在该计算机中完成</a:t>
            </a:r>
            <a:r>
              <a:rPr lang="en-US" altLang="zh-CN" sz="2600">
                <a:solidFill>
                  <a:srgbClr val="000000"/>
                </a:solidFill>
                <a:latin typeface="Microsoft Yahei"/>
                <a:ea typeface="Microsoft Yahei"/>
                <a:sym typeface="Microsoft Yahei"/>
              </a:rPr>
              <a:t>RS</a:t>
            </a:r>
            <a:r>
              <a:rPr lang="zh-CN" altLang="en-US" sz="2600">
                <a:solidFill>
                  <a:srgbClr val="000000"/>
                </a:solidFill>
                <a:latin typeface="Microsoft Yahei"/>
                <a:ea typeface="Microsoft Yahei"/>
                <a:sym typeface="Microsoft Yahei"/>
              </a:rPr>
              <a:t>型指令</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至少需要访问内存</a:t>
            </a:r>
            <a:r>
              <a:rPr lang="en-US" altLang="zh-CN" sz="2600">
                <a:solidFill>
                  <a:srgbClr val="000000"/>
                </a:solidFill>
                <a:latin typeface="Microsoft Yahei"/>
                <a:ea typeface="Microsoft Yahei"/>
                <a:sym typeface="Microsoft Yahei"/>
              </a:rPr>
              <a:t>3</a:t>
            </a:r>
            <a:r>
              <a:rPr lang="zh-CN" altLang="en-US" sz="2600">
                <a:solidFill>
                  <a:srgbClr val="000000"/>
                </a:solidFill>
                <a:latin typeface="Microsoft Yahei"/>
                <a:ea typeface="Microsoft Yahei"/>
                <a:sym typeface="Microsoft Yahei"/>
              </a:rPr>
              <a:t>次</a:t>
            </a:r>
          </a:p>
        </p:txBody>
      </p:sp>
      <p:sp>
        <p:nvSpPr>
          <p:cNvPr id="14" name="矩形 13"/>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35441"/>
            <a:ext cx="6555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采用双字长指令有利于支持更多的寻址方式</a:t>
            </a:r>
          </a:p>
        </p:txBody>
      </p:sp>
      <p:sp>
        <p:nvSpPr>
          <p:cNvPr id="16" name="矩形 15"/>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TextBox 21"/>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4"/>
            </p:custDataLst>
          </p:nvPr>
        </p:nvSpPr>
        <p:spPr>
          <a:xfrm>
            <a:off x="12827000" y="1270000"/>
            <a:ext cx="3332480" cy="1923604"/>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1700" dirty="0">
                <a:solidFill>
                  <a:srgbClr val="000000"/>
                </a:solidFill>
                <a:latin typeface="Microsoft Yahei"/>
                <a:ea typeface="Microsoft Yahei"/>
                <a:sym typeface="Microsoft Yahei"/>
              </a:rPr>
              <a:t>ABCD</a:t>
            </a:r>
            <a:r>
              <a:rPr lang="zh-CN" altLang="en-US" sz="1700" dirty="0">
                <a:solidFill>
                  <a:srgbClr val="000000"/>
                </a:solidFill>
                <a:latin typeface="Microsoft Yahei"/>
                <a:ea typeface="Microsoft Yahei"/>
                <a:sym typeface="Microsoft Yahei"/>
              </a:rPr>
              <a:t>全对。</a:t>
            </a:r>
            <a:r>
              <a:rPr lang="en-US" altLang="zh-CN" sz="1700" dirty="0">
                <a:solidFill>
                  <a:srgbClr val="000000"/>
                </a:solidFill>
                <a:latin typeface="Microsoft Yahei"/>
                <a:ea typeface="Microsoft Yahei"/>
                <a:sym typeface="Microsoft Yahei"/>
              </a:rPr>
              <a:t>B</a:t>
            </a:r>
            <a:r>
              <a:rPr lang="zh-CN" altLang="en-US" sz="1700" dirty="0">
                <a:solidFill>
                  <a:srgbClr val="000000"/>
                </a:solidFill>
                <a:latin typeface="Microsoft Yahei"/>
                <a:ea typeface="Microsoft Yahei"/>
                <a:sym typeface="Microsoft Yahei"/>
              </a:rPr>
              <a:t>每个指令</a:t>
            </a:r>
            <a:r>
              <a:rPr lang="en-US" altLang="zh-CN" sz="1700" dirty="0">
                <a:solidFill>
                  <a:srgbClr val="000000"/>
                </a:solidFill>
                <a:latin typeface="Microsoft Yahei"/>
                <a:ea typeface="Microsoft Yahei"/>
                <a:sym typeface="Microsoft Yahei"/>
              </a:rPr>
              <a:t>8</a:t>
            </a:r>
            <a:r>
              <a:rPr lang="zh-CN" altLang="en-US" sz="1700" dirty="0">
                <a:solidFill>
                  <a:srgbClr val="000000"/>
                </a:solidFill>
                <a:latin typeface="Microsoft Yahei"/>
                <a:ea typeface="Microsoft Yahei"/>
                <a:sym typeface="Microsoft Yahei"/>
              </a:rPr>
              <a:t>个字节。</a:t>
            </a:r>
            <a:r>
              <a:rPr lang="en-US" altLang="zh-CN" sz="1700" dirty="0">
                <a:solidFill>
                  <a:srgbClr val="000000"/>
                </a:solidFill>
                <a:latin typeface="Microsoft Yahei"/>
                <a:ea typeface="Microsoft Yahei"/>
                <a:sym typeface="Microsoft Yahei"/>
              </a:rPr>
              <a:t>C RS</a:t>
            </a:r>
            <a:r>
              <a:rPr lang="zh-CN" altLang="en-US" sz="1700" dirty="0">
                <a:solidFill>
                  <a:srgbClr val="000000"/>
                </a:solidFill>
                <a:latin typeface="Microsoft Yahei"/>
                <a:ea typeface="Microsoft Yahei"/>
                <a:sym typeface="Microsoft Yahei"/>
              </a:rPr>
              <a:t>是寄存器</a:t>
            </a:r>
            <a:r>
              <a:rPr lang="en-US" altLang="zh-CN" sz="1700" dirty="0">
                <a:solidFill>
                  <a:srgbClr val="000000"/>
                </a:solidFill>
                <a:latin typeface="Microsoft Yahei"/>
                <a:ea typeface="Microsoft Yahei"/>
                <a:sym typeface="Microsoft Yahei"/>
              </a:rPr>
              <a:t>-</a:t>
            </a:r>
            <a:r>
              <a:rPr lang="zh-CN" altLang="en-US" sz="1700" dirty="0">
                <a:solidFill>
                  <a:srgbClr val="000000"/>
                </a:solidFill>
                <a:latin typeface="Microsoft Yahei"/>
                <a:ea typeface="Microsoft Yahei"/>
                <a:sym typeface="Microsoft Yahei"/>
              </a:rPr>
              <a:t>存储器型指令</a:t>
            </a:r>
            <a:r>
              <a:rPr lang="en-US" altLang="zh-CN" sz="1700" dirty="0">
                <a:solidFill>
                  <a:srgbClr val="000000"/>
                </a:solidFill>
                <a:latin typeface="Microsoft Yahei"/>
                <a:ea typeface="Microsoft Yahei"/>
                <a:sym typeface="Microsoft Yahei"/>
              </a:rPr>
              <a:t>,</a:t>
            </a:r>
            <a:r>
              <a:rPr lang="zh-CN" altLang="en-US" sz="1700" dirty="0">
                <a:solidFill>
                  <a:srgbClr val="000000"/>
                </a:solidFill>
                <a:latin typeface="Microsoft Yahei"/>
                <a:ea typeface="Microsoft Yahei"/>
                <a:sym typeface="Microsoft Yahei"/>
              </a:rPr>
              <a:t>至少要访问</a:t>
            </a:r>
            <a:r>
              <a:rPr lang="en-US" altLang="zh-CN" sz="1700" dirty="0">
                <a:solidFill>
                  <a:srgbClr val="000000"/>
                </a:solidFill>
                <a:latin typeface="Microsoft Yahei"/>
                <a:ea typeface="Microsoft Yahei"/>
                <a:sym typeface="Microsoft Yahei"/>
              </a:rPr>
              <a:t>3</a:t>
            </a:r>
            <a:r>
              <a:rPr lang="zh-CN" altLang="en-US" sz="1700" dirty="0">
                <a:solidFill>
                  <a:srgbClr val="000000"/>
                </a:solidFill>
                <a:latin typeface="Microsoft Yahei"/>
                <a:ea typeface="Microsoft Yahei"/>
                <a:sym typeface="Microsoft Yahei"/>
              </a:rPr>
              <a:t>次内存</a:t>
            </a:r>
            <a:r>
              <a:rPr lang="en-US" altLang="zh-CN" sz="1700" dirty="0">
                <a:solidFill>
                  <a:srgbClr val="000000"/>
                </a:solidFill>
                <a:latin typeface="Microsoft Yahei"/>
                <a:ea typeface="Microsoft Yahei"/>
                <a:sym typeface="Microsoft Yahei"/>
              </a:rPr>
              <a:t>,</a:t>
            </a:r>
            <a:r>
              <a:rPr lang="zh-CN" altLang="en-US" sz="1700" dirty="0">
                <a:solidFill>
                  <a:srgbClr val="000000"/>
                </a:solidFill>
                <a:latin typeface="Microsoft Yahei"/>
                <a:ea typeface="Microsoft Yahei"/>
                <a:sym typeface="Microsoft Yahei"/>
              </a:rPr>
              <a:t>取指令码需要</a:t>
            </a:r>
            <a:r>
              <a:rPr lang="en-US" altLang="zh-CN" sz="1700" dirty="0">
                <a:solidFill>
                  <a:srgbClr val="000000"/>
                </a:solidFill>
                <a:latin typeface="Microsoft Yahei"/>
                <a:ea typeface="Microsoft Yahei"/>
                <a:sym typeface="Microsoft Yahei"/>
              </a:rPr>
              <a:t>2</a:t>
            </a:r>
            <a:r>
              <a:rPr lang="zh-CN" altLang="en-US" sz="1700" dirty="0">
                <a:solidFill>
                  <a:srgbClr val="000000"/>
                </a:solidFill>
                <a:latin typeface="Microsoft Yahei"/>
                <a:ea typeface="Microsoft Yahei"/>
                <a:sym typeface="Microsoft Yahei"/>
              </a:rPr>
              <a:t>次访问内存</a:t>
            </a:r>
            <a:r>
              <a:rPr lang="en-US" altLang="zh-CN" sz="1700" dirty="0">
                <a:solidFill>
                  <a:srgbClr val="000000"/>
                </a:solidFill>
                <a:latin typeface="Microsoft Yahei"/>
                <a:ea typeface="Microsoft Yahei"/>
                <a:sym typeface="Microsoft Yahei"/>
              </a:rPr>
              <a:t>(</a:t>
            </a:r>
            <a:r>
              <a:rPr lang="zh-CN" altLang="en-US" sz="1700" dirty="0">
                <a:solidFill>
                  <a:srgbClr val="000000"/>
                </a:solidFill>
                <a:latin typeface="Microsoft Yahei"/>
                <a:ea typeface="Microsoft Yahei"/>
                <a:sym typeface="Microsoft Yahei"/>
              </a:rPr>
              <a:t>一次取一个字</a:t>
            </a:r>
            <a:r>
              <a:rPr lang="en-US" altLang="zh-CN" sz="1700" dirty="0">
                <a:solidFill>
                  <a:srgbClr val="000000"/>
                </a:solidFill>
                <a:latin typeface="Microsoft Yahei"/>
                <a:ea typeface="Microsoft Yahei"/>
                <a:sym typeface="Microsoft Yahei"/>
              </a:rPr>
              <a:t>),</a:t>
            </a:r>
            <a:r>
              <a:rPr lang="zh-CN" altLang="en-US" sz="1700" dirty="0">
                <a:solidFill>
                  <a:srgbClr val="000000"/>
                </a:solidFill>
                <a:latin typeface="Microsoft Yahei"/>
                <a:ea typeface="Microsoft Yahei"/>
                <a:sym typeface="Microsoft Yahei"/>
              </a:rPr>
              <a:t>取源操作数或存结果</a:t>
            </a:r>
            <a:r>
              <a:rPr lang="en-US" altLang="zh-CN" sz="1700" dirty="0">
                <a:solidFill>
                  <a:srgbClr val="000000"/>
                </a:solidFill>
                <a:latin typeface="Microsoft Yahei"/>
                <a:ea typeface="Microsoft Yahei"/>
                <a:sym typeface="Microsoft Yahei"/>
              </a:rPr>
              <a:t>(2</a:t>
            </a:r>
            <a:r>
              <a:rPr lang="zh-CN" altLang="en-US" sz="1700" dirty="0">
                <a:solidFill>
                  <a:srgbClr val="000000"/>
                </a:solidFill>
                <a:latin typeface="Microsoft Yahei"/>
                <a:ea typeface="Microsoft Yahei"/>
                <a:sym typeface="Microsoft Yahei"/>
              </a:rPr>
              <a:t>选</a:t>
            </a:r>
            <a:r>
              <a:rPr lang="en-US" altLang="zh-CN" sz="1700" dirty="0">
                <a:solidFill>
                  <a:srgbClr val="000000"/>
                </a:solidFill>
                <a:latin typeface="Microsoft Yahei"/>
                <a:ea typeface="Microsoft Yahei"/>
                <a:sym typeface="Microsoft Yahei"/>
              </a:rPr>
              <a:t>1)</a:t>
            </a:r>
            <a:r>
              <a:rPr lang="zh-CN" altLang="en-US" sz="1700" dirty="0">
                <a:solidFill>
                  <a:srgbClr val="000000"/>
                </a:solidFill>
                <a:latin typeface="Microsoft Yahei"/>
                <a:ea typeface="Microsoft Yahei"/>
                <a:sym typeface="Microsoft Yahei"/>
              </a:rPr>
              <a:t>需要</a:t>
            </a:r>
            <a:r>
              <a:rPr lang="en-US" altLang="zh-CN" sz="1700" dirty="0">
                <a:solidFill>
                  <a:srgbClr val="000000"/>
                </a:solidFill>
                <a:latin typeface="Microsoft Yahei"/>
                <a:ea typeface="Microsoft Yahei"/>
                <a:sym typeface="Microsoft Yahei"/>
              </a:rPr>
              <a:t>1</a:t>
            </a:r>
            <a:r>
              <a:rPr lang="zh-CN" altLang="en-US" sz="1700" dirty="0">
                <a:solidFill>
                  <a:srgbClr val="000000"/>
                </a:solidFill>
                <a:latin typeface="Microsoft Yahei"/>
                <a:ea typeface="Microsoft Yahei"/>
                <a:sym typeface="Microsoft Yahei"/>
              </a:rPr>
              <a:t>次</a:t>
            </a:r>
            <a:r>
              <a:rPr lang="en-US" altLang="zh-CN" sz="1700" dirty="0">
                <a:solidFill>
                  <a:srgbClr val="000000"/>
                </a:solidFill>
                <a:latin typeface="Microsoft Yahei"/>
                <a:ea typeface="Microsoft Yahei"/>
                <a:sym typeface="Microsoft Yahei"/>
              </a:rPr>
              <a:t>,</a:t>
            </a:r>
            <a:r>
              <a:rPr lang="zh-CN" altLang="en-US" sz="1700" dirty="0">
                <a:solidFill>
                  <a:srgbClr val="000000"/>
                </a:solidFill>
                <a:latin typeface="Microsoft Yahei"/>
                <a:ea typeface="Microsoft Yahei"/>
                <a:sym typeface="Microsoft Yahei"/>
              </a:rPr>
              <a:t>至少</a:t>
            </a:r>
            <a:r>
              <a:rPr lang="en-US" altLang="zh-CN" sz="1700" dirty="0">
                <a:solidFill>
                  <a:srgbClr val="000000"/>
                </a:solidFill>
                <a:latin typeface="Microsoft Yahei"/>
                <a:ea typeface="Microsoft Yahei"/>
                <a:sym typeface="Microsoft Yahei"/>
              </a:rPr>
              <a:t>3</a:t>
            </a:r>
            <a:r>
              <a:rPr lang="zh-CN" altLang="en-US" sz="1700" dirty="0">
                <a:solidFill>
                  <a:srgbClr val="000000"/>
                </a:solidFill>
                <a:latin typeface="Microsoft Yahei"/>
                <a:ea typeface="Microsoft Yahei"/>
                <a:sym typeface="Microsoft Yahei"/>
              </a:rPr>
              <a:t>次。</a:t>
            </a:r>
            <a:r>
              <a:rPr lang="en-US" altLang="zh-CN" sz="1700" dirty="0">
                <a:solidFill>
                  <a:srgbClr val="000000"/>
                </a:solidFill>
                <a:latin typeface="Microsoft Yahei"/>
                <a:ea typeface="Microsoft Yahei"/>
                <a:sym typeface="Microsoft Yahei"/>
              </a:rPr>
              <a:t>D</a:t>
            </a:r>
            <a:r>
              <a:rPr lang="zh-CN" altLang="en-US" sz="1700" dirty="0">
                <a:solidFill>
                  <a:srgbClr val="000000"/>
                </a:solidFill>
                <a:latin typeface="Microsoft Yahei"/>
                <a:ea typeface="Microsoft Yahei"/>
                <a:sym typeface="Microsoft Yahei"/>
              </a:rPr>
              <a:t>正确</a:t>
            </a:r>
            <a:r>
              <a:rPr lang="en-US" altLang="zh-CN" sz="1700" dirty="0">
                <a:solidFill>
                  <a:srgbClr val="000000"/>
                </a:solidFill>
                <a:latin typeface="Microsoft Yahei"/>
                <a:ea typeface="Microsoft Yahei"/>
                <a:sym typeface="Microsoft Yahei"/>
              </a:rPr>
              <a:t>,</a:t>
            </a:r>
            <a:r>
              <a:rPr lang="zh-CN" altLang="en-US" sz="1700" dirty="0">
                <a:solidFill>
                  <a:srgbClr val="000000"/>
                </a:solidFill>
                <a:latin typeface="Microsoft Yahei"/>
                <a:ea typeface="Microsoft Yahei"/>
                <a:sym typeface="Microsoft Yahei"/>
              </a:rPr>
              <a:t>指令变长</a:t>
            </a:r>
            <a:r>
              <a:rPr lang="en-US" altLang="zh-CN" sz="1700" dirty="0">
                <a:solidFill>
                  <a:srgbClr val="000000"/>
                </a:solidFill>
                <a:latin typeface="Microsoft Yahei"/>
                <a:ea typeface="Microsoft Yahei"/>
                <a:sym typeface="Microsoft Yahei"/>
              </a:rPr>
              <a:t>,</a:t>
            </a:r>
            <a:r>
              <a:rPr lang="zh-CN" altLang="en-US" sz="1700" dirty="0">
                <a:solidFill>
                  <a:srgbClr val="000000"/>
                </a:solidFill>
                <a:latin typeface="Microsoft Yahei"/>
                <a:ea typeface="Microsoft Yahei"/>
                <a:sym typeface="Microsoft Yahei"/>
              </a:rPr>
              <a:t>多余位数看用于寻址方式。</a:t>
            </a:r>
          </a:p>
        </p:txBody>
      </p:sp>
      <p:sp>
        <p:nvSpPr>
          <p:cNvPr id="25" name="圆角矩形 24"/>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1" name="组合 20"/>
          <p:cNvGrpSpPr/>
          <p:nvPr>
            <p:custDataLst>
              <p:tags r:id="rId16"/>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6"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多选题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072188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zh-CN" altLang="en-US" dirty="0"/>
              <a:t>本章主要内容</a:t>
            </a:r>
          </a:p>
        </p:txBody>
      </p:sp>
      <p:sp>
        <p:nvSpPr>
          <p:cNvPr id="5124" name="Rectangle 3"/>
          <p:cNvSpPr>
            <a:spLocks noGrp="1" noChangeArrowheads="1"/>
          </p:cNvSpPr>
          <p:nvPr>
            <p:ph idx="1"/>
          </p:nvPr>
        </p:nvSpPr>
        <p:spPr/>
        <p:txBody>
          <a:bodyPr/>
          <a:lstStyle/>
          <a:p>
            <a:pPr eaLnBrk="1" hangingPunct="1">
              <a:lnSpc>
                <a:spcPct val="135000"/>
              </a:lnSpc>
            </a:pPr>
            <a:r>
              <a:rPr lang="zh-CN" altLang="en-US" b="1" dirty="0">
                <a:solidFill>
                  <a:srgbClr val="C00000"/>
                </a:solidFill>
              </a:rPr>
              <a:t>指令系统概述</a:t>
            </a:r>
          </a:p>
          <a:p>
            <a:pPr eaLnBrk="1" hangingPunct="1">
              <a:lnSpc>
                <a:spcPct val="135000"/>
              </a:lnSpc>
            </a:pPr>
            <a:r>
              <a:rPr lang="zh-CN" altLang="en-US" dirty="0"/>
              <a:t>指令格式</a:t>
            </a:r>
            <a:endParaRPr lang="en-US" altLang="zh-CN" dirty="0"/>
          </a:p>
          <a:p>
            <a:pPr eaLnBrk="1" hangingPunct="1">
              <a:lnSpc>
                <a:spcPct val="135000"/>
              </a:lnSpc>
            </a:pPr>
            <a:r>
              <a:rPr lang="zh-CN" altLang="en-US" dirty="0"/>
              <a:t>寻址方式</a:t>
            </a:r>
          </a:p>
          <a:p>
            <a:pPr>
              <a:lnSpc>
                <a:spcPct val="135000"/>
              </a:lnSpc>
            </a:pPr>
            <a:r>
              <a:rPr lang="en-US" altLang="zh-CN" dirty="0"/>
              <a:t>MIPS</a:t>
            </a:r>
            <a:r>
              <a:rPr lang="zh-CN" altLang="en-US" dirty="0"/>
              <a:t>指令系统</a:t>
            </a:r>
            <a:endParaRPr lang="en-US" altLang="zh-CN" dirty="0"/>
          </a:p>
          <a:p>
            <a:pPr eaLnBrk="1" hangingPunct="1"/>
            <a:endParaRPr lang="en-US" altLang="zh-CN" dirty="0"/>
          </a:p>
        </p:txBody>
      </p:sp>
    </p:spTree>
    <p:extLst>
      <p:ext uri="{BB962C8B-B14F-4D97-AF65-F5344CB8AC3E}">
        <p14:creationId xmlns:p14="http://schemas.microsoft.com/office/powerpoint/2010/main" val="18901902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9AF7A-20B3-49DE-8362-4B942F3CAEEB}"/>
              </a:ext>
            </a:extLst>
          </p:cNvPr>
          <p:cNvSpPr>
            <a:spLocks noGrp="1"/>
          </p:cNvSpPr>
          <p:nvPr>
            <p:ph type="title"/>
          </p:nvPr>
        </p:nvSpPr>
        <p:spPr>
          <a:xfrm>
            <a:off x="2835562" y="86416"/>
            <a:ext cx="6520875" cy="754412"/>
          </a:xfrm>
        </p:spPr>
        <p:txBody>
          <a:bodyPr>
            <a:normAutofit/>
          </a:bodyPr>
          <a:lstStyle/>
          <a:p>
            <a:pPr algn="ctr"/>
            <a:r>
              <a:rPr lang="zh-CN" altLang="en-US" sz="4000" dirty="0"/>
              <a:t>本节重点</a:t>
            </a:r>
          </a:p>
        </p:txBody>
      </p:sp>
      <p:sp>
        <p:nvSpPr>
          <p:cNvPr id="14" name="AutoShape 19">
            <a:extLst>
              <a:ext uri="{FF2B5EF4-FFF2-40B4-BE49-F238E27FC236}">
                <a16:creationId xmlns:a16="http://schemas.microsoft.com/office/drawing/2014/main" id="{39DE301F-EB7D-4EDC-A434-B38B6526EFF0}"/>
              </a:ext>
            </a:extLst>
          </p:cNvPr>
          <p:cNvSpPr>
            <a:spLocks noChangeArrowheads="1"/>
          </p:cNvSpPr>
          <p:nvPr/>
        </p:nvSpPr>
        <p:spPr bwMode="auto">
          <a:xfrm>
            <a:off x="2224746" y="2798819"/>
            <a:ext cx="1214438"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2</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5" name="AutoShape 19">
            <a:extLst>
              <a:ext uri="{FF2B5EF4-FFF2-40B4-BE49-F238E27FC236}">
                <a16:creationId xmlns:a16="http://schemas.microsoft.com/office/drawing/2014/main" id="{CE4E622B-A04B-4A67-A324-A02126C62CA3}"/>
              </a:ext>
            </a:extLst>
          </p:cNvPr>
          <p:cNvSpPr>
            <a:spLocks noChangeArrowheads="1"/>
          </p:cNvSpPr>
          <p:nvPr/>
        </p:nvSpPr>
        <p:spPr bwMode="auto">
          <a:xfrm>
            <a:off x="2220007" y="3623764"/>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3</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6" name="矩形 15">
            <a:extLst>
              <a:ext uri="{FF2B5EF4-FFF2-40B4-BE49-F238E27FC236}">
                <a16:creationId xmlns:a16="http://schemas.microsoft.com/office/drawing/2014/main" id="{B2E33C8A-D6A1-46BE-9ABA-BAEB2BD6E693}"/>
              </a:ext>
            </a:extLst>
          </p:cNvPr>
          <p:cNvSpPr/>
          <p:nvPr/>
        </p:nvSpPr>
        <p:spPr>
          <a:xfrm>
            <a:off x="3764028" y="1924947"/>
            <a:ext cx="6520875" cy="487891"/>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3200" dirty="0">
                <a:ln>
                  <a:solidFill>
                    <a:prstClr val="white"/>
                  </a:solidFill>
                </a:ln>
                <a:solidFill>
                  <a:prstClr val="white"/>
                </a:solidFill>
                <a:latin typeface="+mn-ea"/>
              </a:rPr>
              <a:t>指令与指令系统定义</a:t>
            </a:r>
          </a:p>
        </p:txBody>
      </p:sp>
      <p:sp>
        <p:nvSpPr>
          <p:cNvPr id="17" name="矩形 3">
            <a:extLst>
              <a:ext uri="{FF2B5EF4-FFF2-40B4-BE49-F238E27FC236}">
                <a16:creationId xmlns:a16="http://schemas.microsoft.com/office/drawing/2014/main" id="{B52F90C6-2ADD-4562-8F6E-41D989D6B5EA}"/>
              </a:ext>
            </a:extLst>
          </p:cNvPr>
          <p:cNvSpPr/>
          <p:nvPr/>
        </p:nvSpPr>
        <p:spPr>
          <a:xfrm>
            <a:off x="3764028" y="2718911"/>
            <a:ext cx="6520875" cy="531815"/>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3200" dirty="0">
                <a:ln>
                  <a:solidFill>
                    <a:prstClr val="white"/>
                  </a:solidFill>
                </a:ln>
                <a:solidFill>
                  <a:prstClr val="white"/>
                </a:solidFill>
                <a:latin typeface="+mn-ea"/>
              </a:rPr>
              <a:t>指令格式构成与设计实例</a:t>
            </a:r>
          </a:p>
        </p:txBody>
      </p:sp>
      <p:sp>
        <p:nvSpPr>
          <p:cNvPr id="18" name="矩形 3">
            <a:extLst>
              <a:ext uri="{FF2B5EF4-FFF2-40B4-BE49-F238E27FC236}">
                <a16:creationId xmlns:a16="http://schemas.microsoft.com/office/drawing/2014/main" id="{590C5621-2FDF-484B-AC47-2882D9255860}"/>
              </a:ext>
            </a:extLst>
          </p:cNvPr>
          <p:cNvSpPr/>
          <p:nvPr/>
        </p:nvSpPr>
        <p:spPr>
          <a:xfrm>
            <a:off x="3759289" y="3581076"/>
            <a:ext cx="6520875" cy="515615"/>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3200" dirty="0">
                <a:ln>
                  <a:solidFill>
                    <a:prstClr val="white"/>
                  </a:solidFill>
                </a:ln>
                <a:solidFill>
                  <a:prstClr val="white"/>
                </a:solidFill>
                <a:latin typeface="+mn-ea"/>
              </a:rPr>
              <a:t>扩展操作码（方法与例题）</a:t>
            </a:r>
          </a:p>
        </p:txBody>
      </p:sp>
      <p:sp>
        <p:nvSpPr>
          <p:cNvPr id="20" name="AutoShape 19">
            <a:extLst>
              <a:ext uri="{FF2B5EF4-FFF2-40B4-BE49-F238E27FC236}">
                <a16:creationId xmlns:a16="http://schemas.microsoft.com/office/drawing/2014/main" id="{526DA1AB-1900-4689-A0F2-9A99C357F6E0}"/>
              </a:ext>
            </a:extLst>
          </p:cNvPr>
          <p:cNvSpPr>
            <a:spLocks noChangeArrowheads="1"/>
          </p:cNvSpPr>
          <p:nvPr/>
        </p:nvSpPr>
        <p:spPr bwMode="auto">
          <a:xfrm>
            <a:off x="2215268" y="4468557"/>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4</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矩形 3">
            <a:extLst>
              <a:ext uri="{FF2B5EF4-FFF2-40B4-BE49-F238E27FC236}">
                <a16:creationId xmlns:a16="http://schemas.microsoft.com/office/drawing/2014/main" id="{E987D82E-4508-4D2D-9FE5-5B67C05ED1F8}"/>
              </a:ext>
            </a:extLst>
          </p:cNvPr>
          <p:cNvSpPr/>
          <p:nvPr/>
        </p:nvSpPr>
        <p:spPr>
          <a:xfrm>
            <a:off x="3754550" y="4422889"/>
            <a:ext cx="6525614" cy="564527"/>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3200" dirty="0">
                <a:ln>
                  <a:solidFill>
                    <a:prstClr val="white"/>
                  </a:solidFill>
                </a:ln>
                <a:solidFill>
                  <a:prstClr val="white"/>
                </a:solidFill>
                <a:latin typeface="+mn-ea"/>
              </a:rPr>
              <a:t>指令分类</a:t>
            </a:r>
          </a:p>
        </p:txBody>
      </p:sp>
      <p:sp>
        <p:nvSpPr>
          <p:cNvPr id="25" name="AutoShape 19">
            <a:extLst>
              <a:ext uri="{FF2B5EF4-FFF2-40B4-BE49-F238E27FC236}">
                <a16:creationId xmlns:a16="http://schemas.microsoft.com/office/drawing/2014/main" id="{39DE301F-EB7D-4EDC-A434-B38B6526EFF0}"/>
              </a:ext>
            </a:extLst>
          </p:cNvPr>
          <p:cNvSpPr>
            <a:spLocks noChangeArrowheads="1"/>
          </p:cNvSpPr>
          <p:nvPr/>
        </p:nvSpPr>
        <p:spPr bwMode="auto">
          <a:xfrm>
            <a:off x="2225267" y="1953448"/>
            <a:ext cx="1214438"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1</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32428336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4"/>
          <a:stretch>
            <a:fillRect/>
          </a:stretch>
        </p:blipFill>
        <p:spPr>
          <a:xfrm>
            <a:off x="675915" y="4805783"/>
            <a:ext cx="7139015" cy="1516250"/>
          </a:xfrm>
          <a:prstGeom prst="rect">
            <a:avLst/>
          </a:prstGeom>
        </p:spPr>
      </p:pic>
      <p:sp>
        <p:nvSpPr>
          <p:cNvPr id="5" name="标题 6">
            <a:extLst>
              <a:ext uri="{FF2B5EF4-FFF2-40B4-BE49-F238E27FC236}">
                <a16:creationId xmlns:a16="http://schemas.microsoft.com/office/drawing/2014/main"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2027564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zh-CN" altLang="en-US" dirty="0"/>
              <a:t>指令系统基本概念</a:t>
            </a:r>
          </a:p>
        </p:txBody>
      </p:sp>
      <p:sp>
        <p:nvSpPr>
          <p:cNvPr id="6148" name="Rectangle 3"/>
          <p:cNvSpPr>
            <a:spLocks noGrp="1" noChangeArrowheads="1"/>
          </p:cNvSpPr>
          <p:nvPr>
            <p:ph type="body" idx="1"/>
          </p:nvPr>
        </p:nvSpPr>
        <p:spPr/>
        <p:txBody>
          <a:bodyPr>
            <a:normAutofit/>
          </a:bodyPr>
          <a:lstStyle/>
          <a:p>
            <a:pPr algn="just" eaLnBrk="1" hangingPunct="1"/>
            <a:r>
              <a:rPr lang="zh-CN" altLang="en-US" dirty="0"/>
              <a:t>机器指令（指令）</a:t>
            </a:r>
          </a:p>
          <a:p>
            <a:pPr lvl="1" algn="just" eaLnBrk="1" hangingPunct="1"/>
            <a:r>
              <a:rPr lang="zh-CN" altLang="en-US" sz="2200" dirty="0">
                <a:latin typeface="华文新魏" pitchFamily="2" charset="-122"/>
              </a:rPr>
              <a:t>计算机能直接识别、执行的某种操作命令</a:t>
            </a:r>
            <a:endParaRPr lang="zh-CN" altLang="en-US" sz="2200" dirty="0">
              <a:solidFill>
                <a:schemeClr val="accent2"/>
              </a:solidFill>
              <a:latin typeface="华文新魏" pitchFamily="2" charset="-122"/>
            </a:endParaRPr>
          </a:p>
          <a:p>
            <a:pPr algn="just" eaLnBrk="1" hangingPunct="1"/>
            <a:r>
              <a:rPr lang="zh-CN" altLang="en-US" dirty="0"/>
              <a:t>指令系统（指令集）</a:t>
            </a:r>
          </a:p>
          <a:p>
            <a:pPr lvl="1"/>
            <a:r>
              <a:rPr lang="zh-CN" altLang="en-US" sz="2200" dirty="0">
                <a:latin typeface="华文新魏" pitchFamily="2" charset="-122"/>
              </a:rPr>
              <a:t> 一台计算机中所有机器指令的集合</a:t>
            </a:r>
          </a:p>
          <a:p>
            <a:pPr eaLnBrk="1" hangingPunct="1"/>
            <a:r>
              <a:rPr lang="zh-CN" altLang="en-US" sz="2600" dirty="0"/>
              <a:t>系列机</a:t>
            </a:r>
            <a:endParaRPr lang="en-US" altLang="zh-CN" sz="2600" dirty="0"/>
          </a:p>
          <a:p>
            <a:pPr lvl="1" eaLnBrk="1" hangingPunct="1"/>
            <a:r>
              <a:rPr lang="zh-CN" altLang="en-US" sz="2200" dirty="0"/>
              <a:t>基本指令系统相同，基本系统结构相同的计算机</a:t>
            </a:r>
          </a:p>
          <a:p>
            <a:pPr lvl="2" eaLnBrk="1" hangingPunct="1"/>
            <a:r>
              <a:rPr lang="en-US" altLang="zh-CN" sz="2200" dirty="0"/>
              <a:t>IBM</a:t>
            </a:r>
            <a:r>
              <a:rPr lang="zh-CN" altLang="en-US" sz="2200" dirty="0"/>
              <a:t>，</a:t>
            </a:r>
            <a:r>
              <a:rPr lang="en-US" altLang="zh-CN" sz="2200" dirty="0"/>
              <a:t>PDP-11</a:t>
            </a:r>
            <a:r>
              <a:rPr lang="zh-CN" altLang="en-US" sz="2200" dirty="0"/>
              <a:t>，</a:t>
            </a:r>
            <a:r>
              <a:rPr lang="en-US" altLang="zh-CN" sz="2200" dirty="0"/>
              <a:t>VAX-11</a:t>
            </a:r>
            <a:r>
              <a:rPr lang="zh-CN" altLang="en-US" sz="2200" dirty="0"/>
              <a:t>，</a:t>
            </a:r>
            <a:r>
              <a:rPr lang="en-US" altLang="zh-CN" sz="2200" dirty="0"/>
              <a:t>Intel-x86</a:t>
            </a:r>
          </a:p>
          <a:p>
            <a:pPr lvl="1" eaLnBrk="1" hangingPunct="1"/>
            <a:r>
              <a:rPr lang="zh-CN" altLang="en-US" sz="2200" dirty="0"/>
              <a:t>解决软件兼容的问题</a:t>
            </a:r>
          </a:p>
          <a:p>
            <a:pPr lvl="1" eaLnBrk="1" hangingPunct="1">
              <a:lnSpc>
                <a:spcPct val="140000"/>
              </a:lnSpc>
            </a:pPr>
            <a:endParaRPr lang="zh-CN" altLang="en-US" sz="2400" dirty="0">
              <a:solidFill>
                <a:schemeClr val="accent2"/>
              </a:solidFill>
            </a:endParaRPr>
          </a:p>
        </p:txBody>
      </p:sp>
    </p:spTree>
    <p:extLst>
      <p:ext uri="{BB962C8B-B14F-4D97-AF65-F5344CB8AC3E}">
        <p14:creationId xmlns:p14="http://schemas.microsoft.com/office/powerpoint/2010/main" val="2706458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783981" y="1742783"/>
            <a:ext cx="0" cy="3920728"/>
            <a:chOff x="2762716" y="1732152"/>
            <a:chExt cx="0" cy="3920728"/>
          </a:xfrm>
        </p:grpSpPr>
        <p:cxnSp>
          <p:nvCxnSpPr>
            <p:cNvPr id="22" name="直接连接符 21">
              <a:extLst>
                <a:ext uri="{FF2B5EF4-FFF2-40B4-BE49-F238E27FC236}">
                  <a16:creationId xmlns:a16="http://schemas.microsoft.com/office/drawing/2014/main" id="{B837456D-A447-4E46-9E55-042440EB2D8C}"/>
                </a:ext>
              </a:extLst>
            </p:cNvPr>
            <p:cNvCxnSpPr>
              <a:cxnSpLocks/>
            </p:cNvCxnSpPr>
            <p:nvPr/>
          </p:nvCxnSpPr>
          <p:spPr>
            <a:xfrm>
              <a:off x="2762716" y="3826315"/>
              <a:ext cx="0" cy="340706"/>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C2176CF-02B0-4713-879B-1B0C7598BA45}"/>
                </a:ext>
              </a:extLst>
            </p:cNvPr>
            <p:cNvCxnSpPr/>
            <p:nvPr/>
          </p:nvCxnSpPr>
          <p:spPr>
            <a:xfrm>
              <a:off x="2762716" y="2415788"/>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E21ABEA-194B-4C36-9148-7395F942674B}"/>
                </a:ext>
              </a:extLst>
            </p:cNvPr>
            <p:cNvCxnSpPr/>
            <p:nvPr/>
          </p:nvCxnSpPr>
          <p:spPr>
            <a:xfrm>
              <a:off x="2762716" y="1732152"/>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6DBFE0E-42E2-4B2D-AAFC-EA4BBE483D25}"/>
                </a:ext>
              </a:extLst>
            </p:cNvPr>
            <p:cNvCxnSpPr/>
            <p:nvPr/>
          </p:nvCxnSpPr>
          <p:spPr>
            <a:xfrm>
              <a:off x="2762716" y="4610303"/>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ED7BC20-F9E9-46C7-B74E-D1B9D280CF02}"/>
                </a:ext>
              </a:extLst>
            </p:cNvPr>
            <p:cNvCxnSpPr/>
            <p:nvPr/>
          </p:nvCxnSpPr>
          <p:spPr>
            <a:xfrm>
              <a:off x="2762716" y="3122019"/>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434812A-2254-4AD0-85C2-D88ED8672C61}"/>
                </a:ext>
              </a:extLst>
            </p:cNvPr>
            <p:cNvCxnSpPr/>
            <p:nvPr/>
          </p:nvCxnSpPr>
          <p:spPr>
            <a:xfrm>
              <a:off x="2762716" y="5311547"/>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标题 1">
            <a:extLst>
              <a:ext uri="{FF2B5EF4-FFF2-40B4-BE49-F238E27FC236}">
                <a16:creationId xmlns:a16="http://schemas.microsoft.com/office/drawing/2014/main" id="{071FFC90-1654-46A9-A939-DA04CC8800C5}"/>
              </a:ext>
            </a:extLst>
          </p:cNvPr>
          <p:cNvSpPr>
            <a:spLocks noGrp="1"/>
          </p:cNvSpPr>
          <p:nvPr>
            <p:ph type="title"/>
          </p:nvPr>
        </p:nvSpPr>
        <p:spPr>
          <a:xfrm>
            <a:off x="487822" y="257614"/>
            <a:ext cx="3868375" cy="617641"/>
          </a:xfrm>
        </p:spPr>
        <p:txBody>
          <a:bodyPr>
            <a:normAutofit/>
          </a:bodyPr>
          <a:lstStyle/>
          <a:p>
            <a:r>
              <a:rPr lang="zh-CN" altLang="en-US" dirty="0"/>
              <a:t>计算机指令系统层次</a:t>
            </a:r>
          </a:p>
        </p:txBody>
      </p:sp>
      <p:sp>
        <p:nvSpPr>
          <p:cNvPr id="8" name="Rectangle 7">
            <a:extLst>
              <a:ext uri="{FF2B5EF4-FFF2-40B4-BE49-F238E27FC236}">
                <a16:creationId xmlns:a16="http://schemas.microsoft.com/office/drawing/2014/main" id="{D444A816-9762-4E17-A9A0-F048A0649C93}"/>
              </a:ext>
            </a:extLst>
          </p:cNvPr>
          <p:cNvSpPr>
            <a:spLocks noChangeArrowheads="1"/>
          </p:cNvSpPr>
          <p:nvPr/>
        </p:nvSpPr>
        <p:spPr bwMode="auto">
          <a:xfrm>
            <a:off x="1522411" y="2072472"/>
            <a:ext cx="2590657" cy="416009"/>
          </a:xfrm>
          <a:prstGeom prst="rect">
            <a:avLst/>
          </a:prstGeom>
          <a:solidFill>
            <a:schemeClr val="accent1">
              <a:lumMod val="40000"/>
              <a:lumOff val="60000"/>
            </a:schemeClr>
          </a:solidFill>
          <a:ln w="28575">
            <a:noFill/>
            <a:miter lim="800000"/>
            <a:headEnd/>
            <a:tailEnd/>
          </a:ln>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高级语言 </a:t>
            </a:r>
            <a:r>
              <a:rPr lang="en-US" altLang="zh-CN" sz="1896" dirty="0">
                <a:solidFill>
                  <a:schemeClr val="tx1">
                    <a:lumMod val="75000"/>
                    <a:lumOff val="25000"/>
                  </a:schemeClr>
                </a:solidFill>
                <a:latin typeface="微软雅黑" panose="020B0503020204020204" charset="-122"/>
                <a:ea typeface="微软雅黑" panose="020B0503020204020204" charset="-122"/>
              </a:rPr>
              <a:t> (C)</a:t>
            </a:r>
          </a:p>
        </p:txBody>
      </p:sp>
      <p:sp>
        <p:nvSpPr>
          <p:cNvPr id="10" name="Rectangle 9">
            <a:extLst>
              <a:ext uri="{FF2B5EF4-FFF2-40B4-BE49-F238E27FC236}">
                <a16:creationId xmlns:a16="http://schemas.microsoft.com/office/drawing/2014/main" id="{2468D87C-1A8A-4B28-B2C9-C9EFBA69D064}"/>
              </a:ext>
            </a:extLst>
          </p:cNvPr>
          <p:cNvSpPr>
            <a:spLocks noChangeArrowheads="1"/>
          </p:cNvSpPr>
          <p:nvPr/>
        </p:nvSpPr>
        <p:spPr bwMode="auto">
          <a:xfrm>
            <a:off x="1509918" y="4145753"/>
            <a:ext cx="2603149" cy="382667"/>
          </a:xfrm>
          <a:prstGeom prst="rect">
            <a:avLst/>
          </a:prstGeom>
          <a:solidFill>
            <a:srgbClr val="7030A0"/>
          </a:solidFill>
          <a:ln w="28575">
            <a:noFill/>
            <a:miter lim="800000"/>
            <a:headEnd/>
            <a:tailEnd/>
          </a:ln>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bg1"/>
                </a:solidFill>
                <a:latin typeface="微软雅黑" panose="020B0503020204020204" charset="-122"/>
                <a:ea typeface="微软雅黑" panose="020B0503020204020204" charset="-122"/>
              </a:rPr>
              <a:t>指令集架构层 </a:t>
            </a:r>
            <a:r>
              <a:rPr lang="en-US" altLang="zh-CN" sz="1896" dirty="0">
                <a:solidFill>
                  <a:schemeClr val="bg1"/>
                </a:solidFill>
                <a:latin typeface="微软雅黑" panose="020B0503020204020204" charset="-122"/>
                <a:ea typeface="微软雅黑" panose="020B0503020204020204" charset="-122"/>
              </a:rPr>
              <a:t>( MIPS)</a:t>
            </a:r>
          </a:p>
        </p:txBody>
      </p:sp>
      <p:sp>
        <p:nvSpPr>
          <p:cNvPr id="11" name="Rectangle 10">
            <a:extLst>
              <a:ext uri="{FF2B5EF4-FFF2-40B4-BE49-F238E27FC236}">
                <a16:creationId xmlns:a16="http://schemas.microsoft.com/office/drawing/2014/main" id="{CD2995A7-FDD5-4F6A-A54E-059BB56207F6}"/>
              </a:ext>
            </a:extLst>
          </p:cNvPr>
          <p:cNvSpPr>
            <a:spLocks noChangeArrowheads="1"/>
          </p:cNvSpPr>
          <p:nvPr/>
        </p:nvSpPr>
        <p:spPr bwMode="auto">
          <a:xfrm>
            <a:off x="1522411" y="4962306"/>
            <a:ext cx="2590658" cy="382667"/>
          </a:xfrm>
          <a:prstGeom prst="rect">
            <a:avLst/>
          </a:prstGeom>
          <a:solidFill>
            <a:schemeClr val="accent6">
              <a:lumMod val="40000"/>
              <a:lumOff val="60000"/>
            </a:schemeClr>
          </a:solidFill>
          <a:ln w="12700">
            <a:solidFill>
              <a:schemeClr val="bg2">
                <a:lumMod val="50000"/>
              </a:schemeClr>
            </a:solidFill>
            <a:miter lim="800000"/>
            <a:headEnd/>
            <a:tailEnd/>
          </a:ln>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微代码层</a:t>
            </a:r>
            <a:endParaRPr lang="en-US" altLang="zh-CN" sz="1896" dirty="0">
              <a:solidFill>
                <a:schemeClr val="tx1">
                  <a:lumMod val="75000"/>
                  <a:lumOff val="25000"/>
                </a:schemeClr>
              </a:solidFill>
              <a:latin typeface="微软雅黑" panose="020B0503020204020204" charset="-122"/>
              <a:ea typeface="微软雅黑" panose="020B0503020204020204" charset="-122"/>
            </a:endParaRPr>
          </a:p>
        </p:txBody>
      </p:sp>
      <p:sp>
        <p:nvSpPr>
          <p:cNvPr id="12" name="Rectangle 13">
            <a:extLst>
              <a:ext uri="{FF2B5EF4-FFF2-40B4-BE49-F238E27FC236}">
                <a16:creationId xmlns:a16="http://schemas.microsoft.com/office/drawing/2014/main" id="{80F3C220-BDCA-4CBE-81FA-9705B8AF82F1}"/>
              </a:ext>
            </a:extLst>
          </p:cNvPr>
          <p:cNvSpPr>
            <a:spLocks noChangeArrowheads="1"/>
          </p:cNvSpPr>
          <p:nvPr/>
        </p:nvSpPr>
        <p:spPr bwMode="auto">
          <a:xfrm>
            <a:off x="3091147" y="2550763"/>
            <a:ext cx="1308028"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dirty="0">
                <a:solidFill>
                  <a:schemeClr val="tx1">
                    <a:lumMod val="75000"/>
                    <a:lumOff val="25000"/>
                  </a:schemeClr>
                </a:solidFill>
                <a:latin typeface="微软雅黑" panose="020B0503020204020204" charset="-122"/>
                <a:ea typeface="微软雅黑" panose="020B0503020204020204" charset="-122"/>
              </a:rPr>
              <a:t>Compiler(</a:t>
            </a:r>
            <a:r>
              <a:rPr lang="zh-CN" altLang="en-US" sz="1327" dirty="0">
                <a:solidFill>
                  <a:schemeClr val="tx1">
                    <a:lumMod val="75000"/>
                    <a:lumOff val="25000"/>
                  </a:schemeClr>
                </a:solidFill>
                <a:latin typeface="微软雅黑" panose="020B0503020204020204" charset="-122"/>
                <a:ea typeface="微软雅黑" panose="020B0503020204020204" charset="-122"/>
              </a:rPr>
              <a:t>翻译</a:t>
            </a:r>
            <a:r>
              <a:rPr lang="en-US" altLang="zh-CN" sz="1327" dirty="0">
                <a:solidFill>
                  <a:schemeClr val="tx1">
                    <a:lumMod val="75000"/>
                    <a:lumOff val="25000"/>
                  </a:schemeClr>
                </a:solidFill>
                <a:latin typeface="微软雅黑" panose="020B0503020204020204" charset="-122"/>
                <a:ea typeface="微软雅黑" panose="020B0503020204020204" charset="-122"/>
              </a:rPr>
              <a:t>)</a:t>
            </a:r>
          </a:p>
        </p:txBody>
      </p:sp>
      <p:sp>
        <p:nvSpPr>
          <p:cNvPr id="13" name="Rectangle 14">
            <a:extLst>
              <a:ext uri="{FF2B5EF4-FFF2-40B4-BE49-F238E27FC236}">
                <a16:creationId xmlns:a16="http://schemas.microsoft.com/office/drawing/2014/main" id="{77471590-3C02-498B-BEDC-584529AD7443}"/>
              </a:ext>
            </a:extLst>
          </p:cNvPr>
          <p:cNvSpPr>
            <a:spLocks noChangeArrowheads="1"/>
          </p:cNvSpPr>
          <p:nvPr/>
        </p:nvSpPr>
        <p:spPr bwMode="auto">
          <a:xfrm>
            <a:off x="2980340" y="3262994"/>
            <a:ext cx="1756932"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dirty="0">
                <a:solidFill>
                  <a:schemeClr val="tx1">
                    <a:lumMod val="75000"/>
                    <a:lumOff val="25000"/>
                  </a:schemeClr>
                </a:solidFill>
                <a:latin typeface="微软雅黑" panose="020B0503020204020204" charset="-122"/>
                <a:ea typeface="微软雅黑" panose="020B0503020204020204" charset="-122"/>
              </a:rPr>
              <a:t>Assembler(</a:t>
            </a:r>
            <a:r>
              <a:rPr lang="zh-CN" altLang="en-US" sz="1327" dirty="0">
                <a:solidFill>
                  <a:schemeClr val="tx1">
                    <a:lumMod val="75000"/>
                    <a:lumOff val="25000"/>
                  </a:schemeClr>
                </a:solidFill>
                <a:latin typeface="微软雅黑" panose="020B0503020204020204" charset="-122"/>
                <a:ea typeface="微软雅黑" panose="020B0503020204020204" charset="-122"/>
              </a:rPr>
              <a:t>汇编</a:t>
            </a:r>
            <a:r>
              <a:rPr lang="en-US" altLang="zh-CN" sz="1327" dirty="0">
                <a:solidFill>
                  <a:schemeClr val="tx1">
                    <a:lumMod val="75000"/>
                    <a:lumOff val="25000"/>
                  </a:schemeClr>
                </a:solidFill>
                <a:latin typeface="微软雅黑" panose="020B0503020204020204" charset="-122"/>
                <a:ea typeface="微软雅黑" panose="020B0503020204020204" charset="-122"/>
              </a:rPr>
              <a:t>)</a:t>
            </a:r>
          </a:p>
        </p:txBody>
      </p:sp>
      <p:sp>
        <p:nvSpPr>
          <p:cNvPr id="15" name="Rectangle 24">
            <a:extLst>
              <a:ext uri="{FF2B5EF4-FFF2-40B4-BE49-F238E27FC236}">
                <a16:creationId xmlns:a16="http://schemas.microsoft.com/office/drawing/2014/main" id="{B0757733-AB4D-4828-9A53-D23DE777A63F}"/>
              </a:ext>
            </a:extLst>
          </p:cNvPr>
          <p:cNvSpPr>
            <a:spLocks noChangeArrowheads="1"/>
          </p:cNvSpPr>
          <p:nvPr/>
        </p:nvSpPr>
        <p:spPr bwMode="auto">
          <a:xfrm>
            <a:off x="1522410" y="5661081"/>
            <a:ext cx="2590658" cy="382667"/>
          </a:xfrm>
          <a:prstGeom prst="rect">
            <a:avLst/>
          </a:prstGeom>
          <a:solidFill>
            <a:schemeClr val="accent1">
              <a:lumMod val="40000"/>
              <a:lumOff val="60000"/>
            </a:schemeClr>
          </a:solidFill>
          <a:ln w="28575">
            <a:noFill/>
            <a:miter lim="800000"/>
            <a:headEnd/>
            <a:tailEnd/>
          </a:ln>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硬件逻辑层</a:t>
            </a:r>
            <a:endParaRPr lang="en-US" altLang="zh-CN" sz="1896" dirty="0">
              <a:solidFill>
                <a:schemeClr val="tx1">
                  <a:lumMod val="75000"/>
                  <a:lumOff val="25000"/>
                </a:schemeClr>
              </a:solidFill>
              <a:latin typeface="微软雅黑" panose="020B0503020204020204" charset="-122"/>
              <a:ea typeface="微软雅黑" panose="020B0503020204020204" charset="-122"/>
            </a:endParaRPr>
          </a:p>
        </p:txBody>
      </p:sp>
      <p:sp>
        <p:nvSpPr>
          <p:cNvPr id="18" name="Rectangle 7">
            <a:extLst>
              <a:ext uri="{FF2B5EF4-FFF2-40B4-BE49-F238E27FC236}">
                <a16:creationId xmlns:a16="http://schemas.microsoft.com/office/drawing/2014/main" id="{108A03FE-FE26-4137-BECC-67576861D21C}"/>
              </a:ext>
            </a:extLst>
          </p:cNvPr>
          <p:cNvSpPr>
            <a:spLocks noChangeArrowheads="1"/>
          </p:cNvSpPr>
          <p:nvPr/>
        </p:nvSpPr>
        <p:spPr bwMode="auto">
          <a:xfrm>
            <a:off x="1522409" y="1356449"/>
            <a:ext cx="2590658" cy="382667"/>
          </a:xfrm>
          <a:prstGeom prst="rect">
            <a:avLst/>
          </a:prstGeom>
          <a:solidFill>
            <a:schemeClr val="accent6">
              <a:lumMod val="40000"/>
              <a:lumOff val="60000"/>
            </a:schemeClr>
          </a:solidFill>
          <a:ln w="12700">
            <a:solidFill>
              <a:schemeClr val="bg2">
                <a:lumMod val="50000"/>
              </a:schemeClr>
            </a:solidFill>
            <a:miter lim="800000"/>
            <a:headEnd/>
            <a:tailEnd/>
          </a:ln>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应用程序 </a:t>
            </a:r>
            <a:r>
              <a:rPr lang="en-US" altLang="zh-CN" sz="1896" dirty="0">
                <a:solidFill>
                  <a:schemeClr val="tx1">
                    <a:lumMod val="75000"/>
                    <a:lumOff val="25000"/>
                  </a:schemeClr>
                </a:solidFill>
                <a:latin typeface="微软雅黑" panose="020B0503020204020204" charset="-122"/>
                <a:ea typeface="微软雅黑" panose="020B0503020204020204" charset="-122"/>
              </a:rPr>
              <a:t> </a:t>
            </a:r>
          </a:p>
        </p:txBody>
      </p:sp>
      <p:sp>
        <p:nvSpPr>
          <p:cNvPr id="25" name="Rectangle 20">
            <a:extLst>
              <a:ext uri="{FF2B5EF4-FFF2-40B4-BE49-F238E27FC236}">
                <a16:creationId xmlns:a16="http://schemas.microsoft.com/office/drawing/2014/main" id="{5315C97D-A030-4A70-BBD5-2697B03BA1A5}"/>
              </a:ext>
            </a:extLst>
          </p:cNvPr>
          <p:cNvSpPr>
            <a:spLocks noChangeArrowheads="1"/>
          </p:cNvSpPr>
          <p:nvPr/>
        </p:nvSpPr>
        <p:spPr bwMode="auto">
          <a:xfrm>
            <a:off x="5154718" y="3799179"/>
            <a:ext cx="3297390" cy="820699"/>
          </a:xfrm>
          <a:prstGeom prst="rect">
            <a:avLst/>
          </a:prstGeom>
          <a:solidFill>
            <a:srgbClr val="7030A0"/>
          </a:solidFill>
          <a:ln w="12700">
            <a:noFill/>
            <a:prstDash val="dash"/>
            <a:miter lim="800000"/>
            <a:headEnd/>
            <a:tailEnd/>
          </a:ln>
        </p:spPr>
        <p:txBody>
          <a:bodyPr wrap="square" lIns="85795" tIns="42145" rIns="85795" bIns="42145">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25103" indent="-325103">
              <a:lnSpc>
                <a:spcPct val="105000"/>
              </a:lnSpc>
              <a:spcBef>
                <a:spcPct val="0"/>
              </a:spcBef>
              <a:buNone/>
            </a:pPr>
            <a:r>
              <a:rPr lang="en-US" altLang="zh-CN" sz="1138" dirty="0">
                <a:solidFill>
                  <a:schemeClr val="bg1"/>
                </a:solidFill>
                <a:latin typeface="Consolas" panose="020B0609020204030204" pitchFamily="49" charset="0"/>
                <a:ea typeface="微软雅黑" panose="020B0503020204020204" charset="-122"/>
              </a:rPr>
              <a:t>0000 1001 1100 0110 1010 1111 0101 1000</a:t>
            </a:r>
          </a:p>
          <a:p>
            <a:pPr marL="325103" indent="-325103">
              <a:lnSpc>
                <a:spcPct val="105000"/>
              </a:lnSpc>
              <a:spcBef>
                <a:spcPct val="0"/>
              </a:spcBef>
              <a:buNone/>
            </a:pPr>
            <a:r>
              <a:rPr lang="en-US" altLang="zh-CN" sz="1138" dirty="0">
                <a:solidFill>
                  <a:schemeClr val="bg1"/>
                </a:solidFill>
                <a:latin typeface="Consolas" panose="020B0609020204030204" pitchFamily="49" charset="0"/>
                <a:ea typeface="微软雅黑" panose="020B0503020204020204" charset="-122"/>
              </a:rPr>
              <a:t>1010 1111 0101 1000 0000 1001 1100 0110 </a:t>
            </a:r>
          </a:p>
          <a:p>
            <a:pPr marL="325103" indent="-325103">
              <a:lnSpc>
                <a:spcPct val="105000"/>
              </a:lnSpc>
              <a:spcBef>
                <a:spcPct val="0"/>
              </a:spcBef>
              <a:buNone/>
            </a:pPr>
            <a:r>
              <a:rPr lang="en-US" altLang="zh-CN" sz="1138" dirty="0">
                <a:solidFill>
                  <a:schemeClr val="bg1"/>
                </a:solidFill>
                <a:latin typeface="Consolas" panose="020B0609020204030204" pitchFamily="49" charset="0"/>
                <a:ea typeface="微软雅黑" panose="020B0503020204020204" charset="-122"/>
              </a:rPr>
              <a:t>1100 0110 1010 1111 0101 1000 0000 1001 </a:t>
            </a:r>
          </a:p>
          <a:p>
            <a:pPr marL="325103" indent="-325103">
              <a:lnSpc>
                <a:spcPct val="105000"/>
              </a:lnSpc>
              <a:spcBef>
                <a:spcPct val="0"/>
              </a:spcBef>
              <a:buNone/>
            </a:pPr>
            <a:r>
              <a:rPr lang="en-US" altLang="zh-CN" sz="1138" dirty="0">
                <a:solidFill>
                  <a:schemeClr val="bg1"/>
                </a:solidFill>
                <a:latin typeface="Consolas" panose="020B0609020204030204" pitchFamily="49" charset="0"/>
                <a:ea typeface="微软雅黑" panose="020B0503020204020204" charset="-122"/>
              </a:rPr>
              <a:t>0101 1000 0000 1001 1100 0110 1010 1111 </a:t>
            </a:r>
          </a:p>
        </p:txBody>
      </p:sp>
      <p:sp>
        <p:nvSpPr>
          <p:cNvPr id="26" name="Rectangle 18">
            <a:extLst>
              <a:ext uri="{FF2B5EF4-FFF2-40B4-BE49-F238E27FC236}">
                <a16:creationId xmlns:a16="http://schemas.microsoft.com/office/drawing/2014/main" id="{447D5504-DCC2-41FC-BFA8-97ED6BE12AAE}"/>
              </a:ext>
            </a:extLst>
          </p:cNvPr>
          <p:cNvSpPr txBox="1">
            <a:spLocks noChangeArrowheads="1"/>
          </p:cNvSpPr>
          <p:nvPr/>
        </p:nvSpPr>
        <p:spPr>
          <a:xfrm>
            <a:off x="5154718" y="2719704"/>
            <a:ext cx="1808636" cy="869119"/>
          </a:xfrm>
          <a:prstGeom prst="rect">
            <a:avLst/>
          </a:prstGeom>
          <a:solidFill>
            <a:srgbClr val="C5E0B4"/>
          </a:solidFill>
          <a:ln>
            <a:no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103" indent="-325103" defTabSz="433471">
              <a:lnSpc>
                <a:spcPct val="105000"/>
              </a:lnSpc>
              <a:spcBef>
                <a:spcPct val="0"/>
              </a:spcBef>
              <a:buNone/>
              <a:tabLst>
                <a:tab pos="1011433" algn="l"/>
              </a:tabLst>
              <a:defRPr/>
            </a:pPr>
            <a:r>
              <a:rPr lang="en-US" altLang="zh-CN" sz="1327" dirty="0" err="1">
                <a:solidFill>
                  <a:schemeClr val="tx1">
                    <a:lumMod val="75000"/>
                    <a:lumOff val="25000"/>
                  </a:schemeClr>
                </a:solidFill>
                <a:latin typeface="Consolas" panose="020B0609020204030204" pitchFamily="49" charset="0"/>
                <a:ea typeface="微软雅黑" panose="020B0503020204020204" charset="-122"/>
              </a:rPr>
              <a:t>lw</a:t>
            </a:r>
            <a:r>
              <a:rPr lang="en-US" altLang="zh-CN" sz="1327" dirty="0">
                <a:solidFill>
                  <a:schemeClr val="tx1">
                    <a:lumMod val="75000"/>
                    <a:lumOff val="25000"/>
                  </a:schemeClr>
                </a:solidFill>
                <a:latin typeface="Consolas" panose="020B0609020204030204" pitchFamily="49" charset="0"/>
                <a:ea typeface="微软雅黑" panose="020B0503020204020204" charset="-122"/>
              </a:rPr>
              <a:t>	  $t0, 0($2)</a:t>
            </a:r>
          </a:p>
          <a:p>
            <a:pPr marL="325103" indent="-325103" defTabSz="433471">
              <a:lnSpc>
                <a:spcPct val="105000"/>
              </a:lnSpc>
              <a:spcBef>
                <a:spcPct val="0"/>
              </a:spcBef>
              <a:buNone/>
              <a:tabLst>
                <a:tab pos="1011433" algn="l"/>
              </a:tabLst>
              <a:defRPr/>
            </a:pPr>
            <a:r>
              <a:rPr lang="en-US" altLang="zh-CN" sz="1327" dirty="0" err="1">
                <a:solidFill>
                  <a:schemeClr val="tx1">
                    <a:lumMod val="75000"/>
                    <a:lumOff val="25000"/>
                  </a:schemeClr>
                </a:solidFill>
                <a:latin typeface="Consolas" panose="020B0609020204030204" pitchFamily="49" charset="0"/>
                <a:ea typeface="微软雅黑" panose="020B0503020204020204" charset="-122"/>
              </a:rPr>
              <a:t>lw</a:t>
            </a:r>
            <a:r>
              <a:rPr lang="en-US" altLang="zh-CN" sz="1327" dirty="0">
                <a:solidFill>
                  <a:schemeClr val="tx1">
                    <a:lumMod val="75000"/>
                    <a:lumOff val="25000"/>
                  </a:schemeClr>
                </a:solidFill>
                <a:latin typeface="Consolas" panose="020B0609020204030204" pitchFamily="49" charset="0"/>
                <a:ea typeface="微软雅黑" panose="020B0503020204020204" charset="-122"/>
              </a:rPr>
              <a:t>	  $t1, 4($2)</a:t>
            </a:r>
          </a:p>
          <a:p>
            <a:pPr marL="325103" indent="-325103" defTabSz="433471">
              <a:lnSpc>
                <a:spcPct val="105000"/>
              </a:lnSpc>
              <a:spcBef>
                <a:spcPct val="0"/>
              </a:spcBef>
              <a:buNone/>
              <a:tabLst>
                <a:tab pos="1011433" algn="l"/>
              </a:tabLst>
              <a:defRPr/>
            </a:pPr>
            <a:r>
              <a:rPr lang="en-US" altLang="zh-CN" sz="1327" dirty="0" err="1">
                <a:solidFill>
                  <a:schemeClr val="tx1">
                    <a:lumMod val="75000"/>
                    <a:lumOff val="25000"/>
                  </a:schemeClr>
                </a:solidFill>
                <a:latin typeface="Consolas" panose="020B0609020204030204" pitchFamily="49" charset="0"/>
                <a:ea typeface="微软雅黑" panose="020B0503020204020204" charset="-122"/>
              </a:rPr>
              <a:t>sw</a:t>
            </a:r>
            <a:r>
              <a:rPr lang="en-US" altLang="zh-CN" sz="1327" dirty="0">
                <a:solidFill>
                  <a:schemeClr val="tx1">
                    <a:lumMod val="75000"/>
                    <a:lumOff val="25000"/>
                  </a:schemeClr>
                </a:solidFill>
                <a:latin typeface="Consolas" panose="020B0609020204030204" pitchFamily="49" charset="0"/>
                <a:ea typeface="微软雅黑" panose="020B0503020204020204" charset="-122"/>
              </a:rPr>
              <a:t>	  $t1, 0($2)</a:t>
            </a:r>
          </a:p>
          <a:p>
            <a:pPr marL="325103" indent="-325103" defTabSz="433471">
              <a:lnSpc>
                <a:spcPct val="105000"/>
              </a:lnSpc>
              <a:spcBef>
                <a:spcPct val="0"/>
              </a:spcBef>
              <a:buNone/>
              <a:tabLst>
                <a:tab pos="1011433" algn="l"/>
              </a:tabLst>
              <a:defRPr/>
            </a:pPr>
            <a:r>
              <a:rPr lang="en-US" altLang="zh-CN" sz="1327" dirty="0" err="1">
                <a:solidFill>
                  <a:schemeClr val="tx1">
                    <a:lumMod val="75000"/>
                    <a:lumOff val="25000"/>
                  </a:schemeClr>
                </a:solidFill>
                <a:latin typeface="Consolas" panose="020B0609020204030204" pitchFamily="49" charset="0"/>
                <a:ea typeface="微软雅黑" panose="020B0503020204020204" charset="-122"/>
              </a:rPr>
              <a:t>sw</a:t>
            </a:r>
            <a:r>
              <a:rPr lang="en-US" altLang="zh-CN" sz="1327" dirty="0">
                <a:solidFill>
                  <a:schemeClr val="tx1">
                    <a:lumMod val="75000"/>
                    <a:lumOff val="25000"/>
                  </a:schemeClr>
                </a:solidFill>
                <a:latin typeface="Consolas" panose="020B0609020204030204" pitchFamily="49" charset="0"/>
                <a:ea typeface="微软雅黑" panose="020B0503020204020204" charset="-122"/>
              </a:rPr>
              <a:t>	  $t0, 4($2)</a:t>
            </a:r>
          </a:p>
        </p:txBody>
      </p:sp>
      <p:sp>
        <p:nvSpPr>
          <p:cNvPr id="27" name="Rectangle 17">
            <a:extLst>
              <a:ext uri="{FF2B5EF4-FFF2-40B4-BE49-F238E27FC236}">
                <a16:creationId xmlns:a16="http://schemas.microsoft.com/office/drawing/2014/main" id="{FBFE769A-ABD2-4870-8DAA-35537193D40C}"/>
              </a:ext>
            </a:extLst>
          </p:cNvPr>
          <p:cNvSpPr>
            <a:spLocks noChangeArrowheads="1"/>
          </p:cNvSpPr>
          <p:nvPr/>
        </p:nvSpPr>
        <p:spPr bwMode="auto">
          <a:xfrm>
            <a:off x="5154718" y="1947876"/>
            <a:ext cx="1849872" cy="691889"/>
          </a:xfrm>
          <a:prstGeom prst="rect">
            <a:avLst/>
          </a:prstGeom>
          <a:solidFill>
            <a:schemeClr val="accent1">
              <a:lumMod val="40000"/>
              <a:lumOff val="60000"/>
            </a:schemeClr>
          </a:solidFill>
          <a:ln w="12700">
            <a:noFill/>
            <a:prstDash val="dash"/>
            <a:miter lim="800000"/>
            <a:headEnd/>
            <a:tailEnd/>
          </a:ln>
        </p:spPr>
        <p:txBody>
          <a:bodyPr lIns="60207" tIns="24083" rIns="60207" bIns="24083">
            <a:spAutoFit/>
          </a:bodyPr>
          <a:lstStyle>
            <a:lvl1pPr marL="342900" indent="-342900"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05000"/>
              </a:lnSpc>
              <a:spcBef>
                <a:spcPct val="0"/>
              </a:spcBef>
              <a:buFontTx/>
              <a:buNone/>
            </a:pPr>
            <a:r>
              <a:rPr lang="en-US" altLang="zh-CN" sz="1327" dirty="0">
                <a:solidFill>
                  <a:schemeClr val="tx1">
                    <a:lumMod val="75000"/>
                    <a:lumOff val="25000"/>
                  </a:schemeClr>
                </a:solidFill>
                <a:latin typeface="Consolas" panose="020B0609020204030204" pitchFamily="49" charset="0"/>
                <a:ea typeface="微软雅黑" panose="020B0503020204020204" charset="-122"/>
              </a:rPr>
              <a:t>temp = v[k];</a:t>
            </a:r>
          </a:p>
          <a:p>
            <a:pPr eaLnBrk="1" hangingPunct="1">
              <a:lnSpc>
                <a:spcPct val="105000"/>
              </a:lnSpc>
              <a:spcBef>
                <a:spcPct val="0"/>
              </a:spcBef>
              <a:buFontTx/>
              <a:buNone/>
            </a:pPr>
            <a:r>
              <a:rPr lang="en-US" altLang="zh-CN" sz="1327" dirty="0">
                <a:solidFill>
                  <a:schemeClr val="tx1">
                    <a:lumMod val="75000"/>
                    <a:lumOff val="25000"/>
                  </a:schemeClr>
                </a:solidFill>
                <a:latin typeface="Consolas" panose="020B0609020204030204" pitchFamily="49" charset="0"/>
                <a:ea typeface="微软雅黑" panose="020B0503020204020204" charset="-122"/>
              </a:rPr>
              <a:t>v[k] = v[k+1];</a:t>
            </a:r>
          </a:p>
          <a:p>
            <a:pPr eaLnBrk="1" hangingPunct="1">
              <a:lnSpc>
                <a:spcPct val="105000"/>
              </a:lnSpc>
              <a:spcBef>
                <a:spcPct val="0"/>
              </a:spcBef>
              <a:buFontTx/>
              <a:buNone/>
            </a:pPr>
            <a:r>
              <a:rPr lang="en-US" altLang="zh-CN" sz="1327" dirty="0">
                <a:solidFill>
                  <a:schemeClr val="tx1">
                    <a:lumMod val="75000"/>
                    <a:lumOff val="25000"/>
                  </a:schemeClr>
                </a:solidFill>
                <a:latin typeface="Consolas" panose="020B0609020204030204" pitchFamily="49" charset="0"/>
                <a:ea typeface="微软雅黑" panose="020B0503020204020204" charset="-122"/>
              </a:rPr>
              <a:t>v[k+1] = temp;</a:t>
            </a:r>
          </a:p>
        </p:txBody>
      </p:sp>
      <p:cxnSp>
        <p:nvCxnSpPr>
          <p:cNvPr id="28" name="直接箭头连接符 27">
            <a:extLst>
              <a:ext uri="{FF2B5EF4-FFF2-40B4-BE49-F238E27FC236}">
                <a16:creationId xmlns:a16="http://schemas.microsoft.com/office/drawing/2014/main" id="{F6219D45-9E9E-4762-85D0-03DFE35132A4}"/>
              </a:ext>
            </a:extLst>
          </p:cNvPr>
          <p:cNvCxnSpPr/>
          <p:nvPr/>
        </p:nvCxnSpPr>
        <p:spPr>
          <a:xfrm>
            <a:off x="4395142" y="5159131"/>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4FFA9DFF-5335-4165-8342-876FE39FBAFA}"/>
              </a:ext>
            </a:extLst>
          </p:cNvPr>
          <p:cNvCxnSpPr/>
          <p:nvPr/>
        </p:nvCxnSpPr>
        <p:spPr>
          <a:xfrm>
            <a:off x="4373876" y="5910147"/>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3F9AC042-17B0-4CAA-BE48-0C1338D729DE}"/>
              </a:ext>
            </a:extLst>
          </p:cNvPr>
          <p:cNvCxnSpPr/>
          <p:nvPr/>
        </p:nvCxnSpPr>
        <p:spPr>
          <a:xfrm>
            <a:off x="4403711" y="4341639"/>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1E2D8972-7D3D-4F92-8016-780414B2AF44}"/>
              </a:ext>
            </a:extLst>
          </p:cNvPr>
          <p:cNvCxnSpPr/>
          <p:nvPr/>
        </p:nvCxnSpPr>
        <p:spPr>
          <a:xfrm>
            <a:off x="4403711" y="2956159"/>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1900B121-0839-4E63-B13E-239D44660A91}"/>
              </a:ext>
            </a:extLst>
          </p:cNvPr>
          <p:cNvCxnSpPr/>
          <p:nvPr/>
        </p:nvCxnSpPr>
        <p:spPr>
          <a:xfrm>
            <a:off x="4403711" y="2269570"/>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28CC40A6-BB04-454F-9584-4EDFDF6D0430}"/>
              </a:ext>
            </a:extLst>
          </p:cNvPr>
          <p:cNvSpPr/>
          <p:nvPr/>
        </p:nvSpPr>
        <p:spPr>
          <a:xfrm>
            <a:off x="5154718" y="5769254"/>
            <a:ext cx="1877362" cy="249974"/>
          </a:xfrm>
          <a:prstGeom prst="rect">
            <a:avLst/>
          </a:prstGeom>
          <a:solidFill>
            <a:schemeClr val="accent1">
              <a:lumMod val="40000"/>
              <a:lumOff val="60000"/>
            </a:schemeClr>
          </a:solidFill>
          <a:ln w="12700">
            <a:noFill/>
            <a:prstDash val="dash"/>
            <a:miter lim="800000"/>
            <a:headEnd/>
            <a:tailEnd/>
          </a:ln>
        </p:spPr>
        <p:txBody>
          <a:bodyPr lIns="60207" tIns="24083" rIns="60207" bIns="24083">
            <a:spAutoFit/>
          </a:bodyPr>
          <a:lstStyle/>
          <a:p>
            <a:pPr marL="325103" indent="-325103" defTabSz="433471">
              <a:lnSpc>
                <a:spcPct val="105000"/>
              </a:lnSpc>
            </a:pPr>
            <a:r>
              <a:rPr lang="zh-CN" altLang="en-US" sz="1327" dirty="0">
                <a:solidFill>
                  <a:schemeClr val="tx1">
                    <a:lumMod val="75000"/>
                    <a:lumOff val="25000"/>
                  </a:schemeClr>
                </a:solidFill>
                <a:latin typeface="微软雅黑" panose="020B0503020204020204" charset="-122"/>
                <a:ea typeface="微软雅黑" panose="020B0503020204020204" charset="-122"/>
              </a:rPr>
              <a:t>使用布尔代数和真值表</a:t>
            </a:r>
          </a:p>
        </p:txBody>
      </p:sp>
      <p:graphicFrame>
        <p:nvGraphicFramePr>
          <p:cNvPr id="36" name="Object 3">
            <a:extLst>
              <a:ext uri="{FF2B5EF4-FFF2-40B4-BE49-F238E27FC236}">
                <a16:creationId xmlns:a16="http://schemas.microsoft.com/office/drawing/2014/main" id="{B314D3AB-9CBA-477C-A17A-C8115841172F}"/>
              </a:ext>
            </a:extLst>
          </p:cNvPr>
          <p:cNvGraphicFramePr>
            <a:graphicFrameLocks noChangeAspect="1"/>
          </p:cNvGraphicFramePr>
          <p:nvPr/>
        </p:nvGraphicFramePr>
        <p:xfrm>
          <a:off x="8693357" y="5620980"/>
          <a:ext cx="1147102" cy="684100"/>
        </p:xfrm>
        <a:graphic>
          <a:graphicData uri="http://schemas.openxmlformats.org/presentationml/2006/ole">
            <mc:AlternateContent xmlns:mc="http://schemas.openxmlformats.org/markup-compatibility/2006">
              <mc:Choice xmlns:v="urn:schemas-microsoft-com:vml" Requires="v">
                <p:oleObj spid="_x0000_s1179" r:id="rId3" imgW="3492063" imgH="2400000" progId="">
                  <p:embed/>
                </p:oleObj>
              </mc:Choice>
              <mc:Fallback>
                <p:oleObj r:id="rId3" imgW="3492063" imgH="2400000" progId="">
                  <p:embed/>
                  <p:pic>
                    <p:nvPicPr>
                      <p:cNvPr id="36" name="Object 3">
                        <a:extLst>
                          <a:ext uri="{FF2B5EF4-FFF2-40B4-BE49-F238E27FC236}">
                            <a16:creationId xmlns:a16="http://schemas.microsoft.com/office/drawing/2014/main" id="{B314D3AB-9CBA-477C-A17A-C8115841172F}"/>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3357" y="5620980"/>
                        <a:ext cx="1147102" cy="684100"/>
                      </a:xfrm>
                      <a:prstGeom prst="rect">
                        <a:avLst/>
                      </a:prstGeom>
                      <a:noFill/>
                      <a:ln>
                        <a:noFill/>
                      </a:ln>
                    </p:spPr>
                  </p:pic>
                </p:oleObj>
              </mc:Fallback>
            </mc:AlternateContent>
          </a:graphicData>
        </a:graphic>
      </p:graphicFrame>
      <p:pic>
        <p:nvPicPr>
          <p:cNvPr id="37" name="Picture 35" descr="Picture 1">
            <a:extLst>
              <a:ext uri="{FF2B5EF4-FFF2-40B4-BE49-F238E27FC236}">
                <a16:creationId xmlns:a16="http://schemas.microsoft.com/office/drawing/2014/main" id="{43FE5659-133B-46B0-99CF-8D56703A69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25203" y="4723846"/>
            <a:ext cx="1147103" cy="72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直接箭头连接符 37">
            <a:extLst>
              <a:ext uri="{FF2B5EF4-FFF2-40B4-BE49-F238E27FC236}">
                <a16:creationId xmlns:a16="http://schemas.microsoft.com/office/drawing/2014/main" id="{A34DF99A-D112-48AF-94CD-F5C7BA0455C3}"/>
              </a:ext>
            </a:extLst>
          </p:cNvPr>
          <p:cNvCxnSpPr/>
          <p:nvPr/>
        </p:nvCxnSpPr>
        <p:spPr>
          <a:xfrm>
            <a:off x="7632937" y="5115660"/>
            <a:ext cx="1092267"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7F1BA91-01B0-4350-9203-680F676B5603}"/>
              </a:ext>
            </a:extLst>
          </p:cNvPr>
          <p:cNvCxnSpPr/>
          <p:nvPr/>
        </p:nvCxnSpPr>
        <p:spPr>
          <a:xfrm>
            <a:off x="7235381" y="5926585"/>
            <a:ext cx="1365333"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Rectangle 14">
            <a:extLst>
              <a:ext uri="{FF2B5EF4-FFF2-40B4-BE49-F238E27FC236}">
                <a16:creationId xmlns:a16="http://schemas.microsoft.com/office/drawing/2014/main" id="{3927A4CB-DF23-47C0-AD19-0CFF791F39E8}"/>
              </a:ext>
            </a:extLst>
          </p:cNvPr>
          <p:cNvSpPr>
            <a:spLocks noChangeArrowheads="1"/>
          </p:cNvSpPr>
          <p:nvPr/>
        </p:nvSpPr>
        <p:spPr bwMode="auto">
          <a:xfrm>
            <a:off x="3644270" y="4712101"/>
            <a:ext cx="1756932"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dirty="0">
                <a:solidFill>
                  <a:schemeClr val="tx1">
                    <a:lumMod val="75000"/>
                    <a:lumOff val="25000"/>
                  </a:schemeClr>
                </a:solidFill>
                <a:latin typeface="微软雅黑" panose="020B0503020204020204" charset="-122"/>
                <a:ea typeface="微软雅黑" panose="020B0503020204020204" charset="-122"/>
              </a:rPr>
              <a:t>  (</a:t>
            </a:r>
            <a:r>
              <a:rPr lang="zh-CN" altLang="en-US" sz="1327" dirty="0">
                <a:solidFill>
                  <a:schemeClr val="tx1">
                    <a:lumMod val="75000"/>
                    <a:lumOff val="25000"/>
                  </a:schemeClr>
                </a:solidFill>
                <a:latin typeface="微软雅黑" panose="020B0503020204020204" charset="-122"/>
                <a:ea typeface="微软雅黑" panose="020B0503020204020204" charset="-122"/>
              </a:rPr>
              <a:t>解释</a:t>
            </a:r>
            <a:r>
              <a:rPr lang="en-US" altLang="zh-CN" sz="1327" dirty="0">
                <a:solidFill>
                  <a:schemeClr val="tx1">
                    <a:lumMod val="75000"/>
                    <a:lumOff val="25000"/>
                  </a:schemeClr>
                </a:solidFill>
                <a:latin typeface="微软雅黑" panose="020B0503020204020204" charset="-122"/>
                <a:ea typeface="微软雅黑" panose="020B0503020204020204" charset="-122"/>
              </a:rPr>
              <a:t>)</a:t>
            </a:r>
          </a:p>
        </p:txBody>
      </p:sp>
      <p:sp>
        <p:nvSpPr>
          <p:cNvPr id="20" name="Rectangle 9">
            <a:extLst>
              <a:ext uri="{FF2B5EF4-FFF2-40B4-BE49-F238E27FC236}">
                <a16:creationId xmlns:a16="http://schemas.microsoft.com/office/drawing/2014/main" id="{CB27ECB0-F2F0-4E1F-B7A0-A8A1F3FC12CC}"/>
              </a:ext>
            </a:extLst>
          </p:cNvPr>
          <p:cNvSpPr>
            <a:spLocks noChangeArrowheads="1"/>
          </p:cNvSpPr>
          <p:nvPr/>
        </p:nvSpPr>
        <p:spPr bwMode="auto">
          <a:xfrm>
            <a:off x="1509918" y="3489181"/>
            <a:ext cx="2590657" cy="382667"/>
          </a:xfrm>
          <a:prstGeom prst="rect">
            <a:avLst/>
          </a:prstGeom>
          <a:solidFill>
            <a:schemeClr val="accent6">
              <a:lumMod val="40000"/>
              <a:lumOff val="60000"/>
            </a:schemeClr>
          </a:solidFill>
          <a:ln w="12700">
            <a:solidFill>
              <a:schemeClr val="bg2">
                <a:lumMod val="50000"/>
              </a:schemeClr>
            </a:solidFill>
            <a:miter lim="800000"/>
            <a:headEnd/>
            <a:tailEnd/>
          </a:ln>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操作系统</a:t>
            </a:r>
            <a:endParaRPr lang="en-US" altLang="zh-CN" sz="1896" dirty="0">
              <a:solidFill>
                <a:schemeClr val="tx1">
                  <a:lumMod val="75000"/>
                  <a:lumOff val="25000"/>
                </a:schemeClr>
              </a:solidFill>
              <a:latin typeface="微软雅黑" panose="020B0503020204020204" charset="-122"/>
              <a:ea typeface="微软雅黑" panose="020B0503020204020204" charset="-122"/>
            </a:endParaRPr>
          </a:p>
        </p:txBody>
      </p:sp>
      <p:sp>
        <p:nvSpPr>
          <p:cNvPr id="14" name="Rectangle 22">
            <a:extLst>
              <a:ext uri="{FF2B5EF4-FFF2-40B4-BE49-F238E27FC236}">
                <a16:creationId xmlns:a16="http://schemas.microsoft.com/office/drawing/2014/main" id="{E340A0A1-D2D8-4BE9-8119-7C3078C69A9C}"/>
              </a:ext>
            </a:extLst>
          </p:cNvPr>
          <p:cNvSpPr>
            <a:spLocks noChangeArrowheads="1"/>
          </p:cNvSpPr>
          <p:nvPr/>
        </p:nvSpPr>
        <p:spPr bwMode="auto">
          <a:xfrm>
            <a:off x="382772" y="4527449"/>
            <a:ext cx="3973425" cy="93485"/>
          </a:xfrm>
          <a:prstGeom prst="rect">
            <a:avLst/>
          </a:prstGeom>
          <a:solidFill>
            <a:srgbClr val="FF0000"/>
          </a:solidFill>
          <a:ln w="12700">
            <a:solidFill>
              <a:srgbClr val="0066BE"/>
            </a:solidFill>
            <a:miter lim="800000"/>
            <a:headEnd/>
            <a:tailEnd/>
          </a:ln>
        </p:spPr>
        <p:txBody>
          <a:bodyPr wrap="none" anchor="ct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799">
              <a:latin typeface="Calibri" panose="020F0502020204030204" pitchFamily="34" charset="0"/>
            </a:endParaRPr>
          </a:p>
        </p:txBody>
      </p:sp>
      <p:sp>
        <p:nvSpPr>
          <p:cNvPr id="9" name="Rectangle 8">
            <a:extLst>
              <a:ext uri="{FF2B5EF4-FFF2-40B4-BE49-F238E27FC236}">
                <a16:creationId xmlns:a16="http://schemas.microsoft.com/office/drawing/2014/main" id="{0E58B5DB-D621-4601-AF5A-E394E65C9123}"/>
              </a:ext>
            </a:extLst>
          </p:cNvPr>
          <p:cNvSpPr>
            <a:spLocks noChangeArrowheads="1"/>
          </p:cNvSpPr>
          <p:nvPr/>
        </p:nvSpPr>
        <p:spPr bwMode="auto">
          <a:xfrm>
            <a:off x="1522411" y="2780803"/>
            <a:ext cx="2590657" cy="416009"/>
          </a:xfrm>
          <a:prstGeom prst="rect">
            <a:avLst/>
          </a:prstGeom>
          <a:solidFill>
            <a:schemeClr val="accent6">
              <a:lumMod val="40000"/>
              <a:lumOff val="60000"/>
            </a:schemeClr>
          </a:solidFill>
          <a:ln w="12700">
            <a:solidFill>
              <a:schemeClr val="bg2">
                <a:lumMod val="50000"/>
              </a:schemeClr>
            </a:solidFill>
            <a:miter lim="800000"/>
            <a:headEnd/>
            <a:tailEnd/>
          </a:ln>
        </p:spPr>
        <p:txBody>
          <a:bodyPr wrap="square" lIns="63497" tIns="25399" rIns="63497" bIns="25399">
            <a:spAutoFit/>
          </a:bodyPr>
          <a:lstStyle/>
          <a:p>
            <a:pPr algn="ctr" defTabSz="457200">
              <a:lnSpc>
                <a:spcPct val="125000"/>
              </a:lnSpc>
              <a:spcBef>
                <a:spcPts val="569"/>
              </a:spcBef>
              <a:spcAft>
                <a:spcPts val="569"/>
              </a:spcAft>
            </a:pPr>
            <a:r>
              <a:rPr lang="zh-CN" altLang="en-US" sz="1896" dirty="0">
                <a:solidFill>
                  <a:schemeClr val="tx1">
                    <a:lumMod val="75000"/>
                    <a:lumOff val="25000"/>
                  </a:schemeClr>
                </a:solidFill>
                <a:latin typeface="微软雅黑" panose="020B0503020204020204" charset="-122"/>
                <a:ea typeface="微软雅黑" panose="020B0503020204020204" charset="-122"/>
              </a:rPr>
              <a:t>汇编语言</a:t>
            </a:r>
            <a:r>
              <a:rPr lang="en-US" altLang="zh-CN" sz="1896" dirty="0">
                <a:solidFill>
                  <a:schemeClr val="tx1">
                    <a:lumMod val="75000"/>
                    <a:lumOff val="25000"/>
                  </a:schemeClr>
                </a:solidFill>
                <a:latin typeface="微软雅黑" panose="020B0503020204020204" charset="-122"/>
                <a:ea typeface="微软雅黑" panose="020B0503020204020204" charset="-122"/>
              </a:rPr>
              <a:t>  (MIPS) </a:t>
            </a:r>
          </a:p>
        </p:txBody>
      </p:sp>
      <p:sp>
        <p:nvSpPr>
          <p:cNvPr id="43" name="矩形 42"/>
          <p:cNvSpPr/>
          <p:nvPr/>
        </p:nvSpPr>
        <p:spPr>
          <a:xfrm>
            <a:off x="9668630" y="5268891"/>
            <a:ext cx="264538" cy="266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ectangle 14">
            <a:extLst>
              <a:ext uri="{FF2B5EF4-FFF2-40B4-BE49-F238E27FC236}">
                <a16:creationId xmlns:a16="http://schemas.microsoft.com/office/drawing/2014/main" id="{77471590-3C02-498B-BEDC-584529AD7443}"/>
              </a:ext>
            </a:extLst>
          </p:cNvPr>
          <p:cNvSpPr>
            <a:spLocks noChangeArrowheads="1"/>
          </p:cNvSpPr>
          <p:nvPr/>
        </p:nvSpPr>
        <p:spPr bwMode="auto">
          <a:xfrm>
            <a:off x="372738" y="4306631"/>
            <a:ext cx="906544"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b="1" dirty="0">
                <a:solidFill>
                  <a:schemeClr val="tx1">
                    <a:lumMod val="75000"/>
                    <a:lumOff val="25000"/>
                  </a:schemeClr>
                </a:solidFill>
                <a:latin typeface="微软雅黑" panose="020B0503020204020204" charset="-122"/>
                <a:ea typeface="微软雅黑" panose="020B0503020204020204" charset="-122"/>
              </a:rPr>
              <a:t>Software</a:t>
            </a:r>
          </a:p>
        </p:txBody>
      </p:sp>
      <p:sp>
        <p:nvSpPr>
          <p:cNvPr id="44" name="Rectangle 14">
            <a:extLst>
              <a:ext uri="{FF2B5EF4-FFF2-40B4-BE49-F238E27FC236}">
                <a16:creationId xmlns:a16="http://schemas.microsoft.com/office/drawing/2014/main" id="{77471590-3C02-498B-BEDC-584529AD7443}"/>
              </a:ext>
            </a:extLst>
          </p:cNvPr>
          <p:cNvSpPr>
            <a:spLocks noChangeArrowheads="1"/>
          </p:cNvSpPr>
          <p:nvPr/>
        </p:nvSpPr>
        <p:spPr bwMode="auto">
          <a:xfrm>
            <a:off x="372738" y="4671738"/>
            <a:ext cx="1066244"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85000"/>
              </a:lnSpc>
              <a:spcBef>
                <a:spcPct val="0"/>
              </a:spcBef>
              <a:buNone/>
            </a:pPr>
            <a:r>
              <a:rPr lang="en-US" altLang="zh-CN" sz="1327" b="1" dirty="0">
                <a:solidFill>
                  <a:schemeClr val="tx1">
                    <a:lumMod val="75000"/>
                    <a:lumOff val="25000"/>
                  </a:schemeClr>
                </a:solidFill>
                <a:latin typeface="微软雅黑" panose="020B0503020204020204" charset="-122"/>
                <a:ea typeface="微软雅黑" panose="020B0503020204020204" charset="-122"/>
              </a:rPr>
              <a:t>Hardware</a:t>
            </a:r>
          </a:p>
        </p:txBody>
      </p:sp>
      <p:sp>
        <p:nvSpPr>
          <p:cNvPr id="45" name="Rectangle 18">
            <a:extLst>
              <a:ext uri="{FF2B5EF4-FFF2-40B4-BE49-F238E27FC236}">
                <a16:creationId xmlns:a16="http://schemas.microsoft.com/office/drawing/2014/main" id="{447D5504-DCC2-41FC-BFA8-97ED6BE12AAE}"/>
              </a:ext>
            </a:extLst>
          </p:cNvPr>
          <p:cNvSpPr txBox="1">
            <a:spLocks noChangeArrowheads="1"/>
          </p:cNvSpPr>
          <p:nvPr/>
        </p:nvSpPr>
        <p:spPr>
          <a:xfrm>
            <a:off x="5164556" y="4784172"/>
            <a:ext cx="2664174" cy="869119"/>
          </a:xfrm>
          <a:prstGeom prst="rect">
            <a:avLst/>
          </a:prstGeom>
          <a:solidFill>
            <a:srgbClr val="C5E0B4"/>
          </a:solidFill>
          <a:ln>
            <a:no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103" indent="-325103" defTabSz="433471">
              <a:lnSpc>
                <a:spcPct val="105000"/>
              </a:lnSpc>
              <a:spcBef>
                <a:spcPct val="0"/>
              </a:spcBef>
              <a:buNone/>
              <a:tabLst>
                <a:tab pos="1011433" algn="l"/>
              </a:tabLst>
              <a:defRPr/>
            </a:pPr>
            <a:r>
              <a:rPr lang="en-US" altLang="zh-CN" sz="1200" dirty="0" err="1">
                <a:solidFill>
                  <a:schemeClr val="tx1">
                    <a:lumMod val="75000"/>
                    <a:lumOff val="25000"/>
                  </a:schemeClr>
                </a:solidFill>
                <a:latin typeface="Consolas" panose="020B0609020204030204" pitchFamily="49" charset="0"/>
                <a:ea typeface="微软雅黑" panose="020B0503020204020204" charset="-122"/>
              </a:rPr>
              <a:t>Regwirte</a:t>
            </a:r>
            <a:r>
              <a:rPr lang="en-US" altLang="zh-CN" sz="1200" dirty="0">
                <a:solidFill>
                  <a:schemeClr val="tx1">
                    <a:lumMod val="75000"/>
                    <a:lumOff val="25000"/>
                  </a:schemeClr>
                </a:solidFill>
                <a:latin typeface="Consolas" panose="020B0609020204030204" pitchFamily="49" charset="0"/>
                <a:ea typeface="微软雅黑" panose="020B0503020204020204" charset="-122"/>
              </a:rPr>
              <a:t>=1,Branch=Jump=0</a:t>
            </a:r>
          </a:p>
          <a:p>
            <a:pPr marL="325103" indent="-325103" defTabSz="433471">
              <a:lnSpc>
                <a:spcPct val="105000"/>
              </a:lnSpc>
              <a:spcBef>
                <a:spcPct val="0"/>
              </a:spcBef>
              <a:buNone/>
              <a:tabLst>
                <a:tab pos="1011433" algn="l"/>
              </a:tabLst>
              <a:defRPr/>
            </a:pPr>
            <a:r>
              <a:rPr lang="en-US" altLang="zh-CN" sz="1200" dirty="0" err="1">
                <a:solidFill>
                  <a:schemeClr val="tx1">
                    <a:lumMod val="75000"/>
                    <a:lumOff val="25000"/>
                  </a:schemeClr>
                </a:solidFill>
                <a:latin typeface="Consolas" panose="020B0609020204030204" pitchFamily="49" charset="0"/>
                <a:ea typeface="微软雅黑" panose="020B0503020204020204" charset="-122"/>
              </a:rPr>
              <a:t>RegDst</a:t>
            </a:r>
            <a:r>
              <a:rPr lang="en-US" altLang="zh-CN" sz="1200" dirty="0">
                <a:solidFill>
                  <a:schemeClr val="tx1">
                    <a:lumMod val="75000"/>
                    <a:lumOff val="25000"/>
                  </a:schemeClr>
                </a:solidFill>
                <a:latin typeface="Consolas" panose="020B0609020204030204" pitchFamily="49" charset="0"/>
                <a:ea typeface="微软雅黑" panose="020B0503020204020204" charset="-122"/>
              </a:rPr>
              <a:t>=0</a:t>
            </a:r>
          </a:p>
          <a:p>
            <a:pPr marL="325103" indent="-325103" defTabSz="433471">
              <a:lnSpc>
                <a:spcPct val="105000"/>
              </a:lnSpc>
              <a:spcBef>
                <a:spcPct val="0"/>
              </a:spcBef>
              <a:buNone/>
              <a:tabLst>
                <a:tab pos="1011433" algn="l"/>
              </a:tabLst>
              <a:defRPr/>
            </a:pPr>
            <a:r>
              <a:rPr lang="en-US" altLang="zh-CN" sz="1200" dirty="0" err="1">
                <a:solidFill>
                  <a:schemeClr val="tx1">
                    <a:lumMod val="75000"/>
                    <a:lumOff val="25000"/>
                  </a:schemeClr>
                </a:solidFill>
                <a:latin typeface="Consolas" panose="020B0609020204030204" pitchFamily="49" charset="0"/>
                <a:ea typeface="微软雅黑" panose="020B0503020204020204" charset="-122"/>
              </a:rPr>
              <a:t>Aluop</a:t>
            </a:r>
            <a:r>
              <a:rPr lang="en-US" altLang="zh-CN" sz="1200" dirty="0">
                <a:solidFill>
                  <a:schemeClr val="tx1">
                    <a:lumMod val="75000"/>
                    <a:lumOff val="25000"/>
                  </a:schemeClr>
                </a:solidFill>
                <a:latin typeface="Consolas" panose="020B0609020204030204" pitchFamily="49" charset="0"/>
                <a:ea typeface="微软雅黑" panose="020B0503020204020204" charset="-122"/>
              </a:rPr>
              <a:t>=00110</a:t>
            </a:r>
          </a:p>
          <a:p>
            <a:pPr marL="325103" indent="-325103" defTabSz="433471">
              <a:lnSpc>
                <a:spcPct val="105000"/>
              </a:lnSpc>
              <a:spcBef>
                <a:spcPct val="0"/>
              </a:spcBef>
              <a:buNone/>
              <a:tabLst>
                <a:tab pos="1011433" algn="l"/>
              </a:tabLst>
              <a:defRPr/>
            </a:pPr>
            <a:r>
              <a:rPr lang="en-US" altLang="zh-CN" sz="1200" dirty="0">
                <a:solidFill>
                  <a:schemeClr val="tx1">
                    <a:lumMod val="75000"/>
                    <a:lumOff val="25000"/>
                  </a:schemeClr>
                </a:solidFill>
                <a:latin typeface="Consolas" panose="020B0609020204030204" pitchFamily="49" charset="0"/>
                <a:ea typeface="微软雅黑" panose="020B0503020204020204" charset="-122"/>
              </a:rPr>
              <a:t>……</a:t>
            </a:r>
          </a:p>
        </p:txBody>
      </p:sp>
      <p:sp>
        <p:nvSpPr>
          <p:cNvPr id="46" name="Rectangle 3"/>
          <p:cNvSpPr txBox="1">
            <a:spLocks noChangeArrowheads="1"/>
          </p:cNvSpPr>
          <p:nvPr/>
        </p:nvSpPr>
        <p:spPr>
          <a:xfrm>
            <a:off x="7380800" y="1155317"/>
            <a:ext cx="4315383" cy="2525197"/>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zh-CN" altLang="en-US" sz="2400" dirty="0">
                <a:latin typeface="华文新魏" pitchFamily="2" charset="-122"/>
              </a:rPr>
              <a:t>指令系统是</a:t>
            </a:r>
            <a:r>
              <a:rPr lang="en-US" altLang="zh-CN" sz="2400" dirty="0">
                <a:latin typeface="+mn-lt"/>
              </a:rPr>
              <a:t>CPU</a:t>
            </a:r>
            <a:r>
              <a:rPr lang="zh-CN" altLang="en-US" sz="2400" dirty="0">
                <a:latin typeface="+mn-lt"/>
              </a:rPr>
              <a:t>设</a:t>
            </a:r>
            <a:r>
              <a:rPr lang="zh-CN" altLang="en-US" sz="2400" dirty="0">
                <a:latin typeface="华文新魏" pitchFamily="2" charset="-122"/>
              </a:rPr>
              <a:t>计的依据</a:t>
            </a:r>
            <a:endParaRPr lang="en-US" altLang="zh-CN" sz="2400" dirty="0">
              <a:latin typeface="华文新魏" pitchFamily="2" charset="-122"/>
            </a:endParaRPr>
          </a:p>
          <a:p>
            <a:pPr>
              <a:lnSpc>
                <a:spcPct val="130000"/>
              </a:lnSpc>
            </a:pPr>
            <a:r>
              <a:rPr lang="zh-CN" altLang="en-US" sz="2400" dirty="0">
                <a:latin typeface="华文新魏" pitchFamily="2" charset="-122"/>
              </a:rPr>
              <a:t>软件设计的基础</a:t>
            </a:r>
            <a:endParaRPr lang="en-US" altLang="zh-CN" sz="2400" dirty="0">
              <a:latin typeface="华文新魏" pitchFamily="2" charset="-122"/>
            </a:endParaRPr>
          </a:p>
          <a:p>
            <a:pPr>
              <a:lnSpc>
                <a:spcPct val="130000"/>
              </a:lnSpc>
            </a:pPr>
            <a:r>
              <a:rPr lang="zh-CN" altLang="en-US" sz="2400" dirty="0">
                <a:latin typeface="华文新魏" pitchFamily="2" charset="-122"/>
              </a:rPr>
              <a:t>硬件和软件间的界面</a:t>
            </a:r>
            <a:endParaRPr lang="en-US" altLang="zh-CN" sz="2400" dirty="0">
              <a:latin typeface="华文新魏" pitchFamily="2" charset="-122"/>
            </a:endParaRPr>
          </a:p>
          <a:p>
            <a:pPr>
              <a:lnSpc>
                <a:spcPct val="130000"/>
              </a:lnSpc>
            </a:pPr>
            <a:r>
              <a:rPr lang="zh-CN" altLang="en-US" sz="2400" dirty="0">
                <a:latin typeface="华文新魏" pitchFamily="2" charset="-122"/>
              </a:rPr>
              <a:t>直接影响计算机系统性能</a:t>
            </a:r>
            <a:endParaRPr lang="en-US" altLang="zh-CN" sz="2400" dirty="0">
              <a:latin typeface="华文新魏" pitchFamily="2" charset="-122"/>
            </a:endParaRPr>
          </a:p>
        </p:txBody>
      </p:sp>
    </p:spTree>
    <p:extLst>
      <p:ext uri="{BB962C8B-B14F-4D97-AF65-F5344CB8AC3E}">
        <p14:creationId xmlns:p14="http://schemas.microsoft.com/office/powerpoint/2010/main" val="2675680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zh-CN" altLang="en-US" dirty="0"/>
              <a:t>指令系统基本概念</a:t>
            </a:r>
          </a:p>
        </p:txBody>
      </p:sp>
      <p:sp>
        <p:nvSpPr>
          <p:cNvPr id="6148" name="Rectangle 3"/>
          <p:cNvSpPr>
            <a:spLocks noGrp="1" noChangeArrowheads="1"/>
          </p:cNvSpPr>
          <p:nvPr>
            <p:ph type="body" idx="1"/>
          </p:nvPr>
        </p:nvSpPr>
        <p:spPr/>
        <p:txBody>
          <a:bodyPr>
            <a:normAutofit/>
          </a:bodyPr>
          <a:lstStyle/>
          <a:p>
            <a:r>
              <a:rPr lang="zh-CN" altLang="en-US" dirty="0"/>
              <a:t>完备性：指令丰富，功能齐全，使用方便</a:t>
            </a:r>
          </a:p>
          <a:p>
            <a:r>
              <a:rPr lang="zh-CN" altLang="en-US" dirty="0"/>
              <a:t>有效性：程序占空间小，执行速度快</a:t>
            </a:r>
          </a:p>
          <a:p>
            <a:r>
              <a:rPr lang="zh-CN" altLang="en-US" dirty="0"/>
              <a:t>规整性：</a:t>
            </a:r>
          </a:p>
          <a:p>
            <a:pPr lvl="1"/>
            <a:r>
              <a:rPr lang="zh-CN" altLang="en-US" sz="2400" dirty="0"/>
              <a:t>对称性  （对不同寻址方式的支持）</a:t>
            </a:r>
          </a:p>
          <a:p>
            <a:pPr lvl="1"/>
            <a:r>
              <a:rPr lang="zh-CN" altLang="en-US" sz="2400" dirty="0"/>
              <a:t>匀齐性   </a:t>
            </a:r>
            <a:r>
              <a:rPr lang="en-US" altLang="zh-CN" sz="2400" dirty="0"/>
              <a:t>(</a:t>
            </a:r>
            <a:r>
              <a:rPr lang="zh-CN" altLang="en-US" sz="2400" dirty="0"/>
              <a:t>对不同数据类型的支持</a:t>
            </a:r>
            <a:r>
              <a:rPr lang="en-US" altLang="zh-CN" sz="2400" dirty="0"/>
              <a:t>)</a:t>
            </a:r>
          </a:p>
          <a:p>
            <a:pPr lvl="1"/>
            <a:r>
              <a:rPr lang="zh-CN" altLang="en-US" sz="2400" dirty="0"/>
              <a:t>一致性  （指令长度和数据长度的一 致性）</a:t>
            </a:r>
          </a:p>
          <a:p>
            <a:r>
              <a:rPr lang="zh-CN" altLang="en-US" dirty="0"/>
              <a:t>兼容性：系列机软件向上兼容</a:t>
            </a:r>
          </a:p>
        </p:txBody>
      </p:sp>
    </p:spTree>
    <p:extLst>
      <p:ext uri="{BB962C8B-B14F-4D97-AF65-F5344CB8AC3E}">
        <p14:creationId xmlns:p14="http://schemas.microsoft.com/office/powerpoint/2010/main" val="2598053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normAutofit/>
          </a:bodyPr>
          <a:lstStyle/>
          <a:p>
            <a:r>
              <a:rPr lang="zh-CN" altLang="en-US" dirty="0"/>
              <a:t>指令集体系结构 </a:t>
            </a:r>
            <a:r>
              <a:rPr lang="en-US" altLang="zh-CN" dirty="0"/>
              <a:t>Instruction Set Architecture (ISA)</a:t>
            </a:r>
            <a:endParaRPr lang="zh-CN" altLang="en-US" dirty="0"/>
          </a:p>
        </p:txBody>
      </p:sp>
      <p:sp>
        <p:nvSpPr>
          <p:cNvPr id="3" name="内容占位符 2"/>
          <p:cNvSpPr>
            <a:spLocks noGrp="1"/>
          </p:cNvSpPr>
          <p:nvPr>
            <p:ph idx="1"/>
          </p:nvPr>
        </p:nvSpPr>
        <p:spPr/>
        <p:txBody>
          <a:bodyPr>
            <a:normAutofit fontScale="92500" lnSpcReduction="10000"/>
          </a:bodyPr>
          <a:lstStyle/>
          <a:p>
            <a:pPr>
              <a:defRPr/>
            </a:pPr>
            <a:r>
              <a:rPr lang="zh-CN" altLang="en-US" dirty="0"/>
              <a:t>不同类型的</a:t>
            </a:r>
            <a:r>
              <a:rPr lang="en-US" altLang="zh-CN" dirty="0"/>
              <a:t>CPU</a:t>
            </a:r>
            <a:r>
              <a:rPr lang="zh-CN" altLang="en-US" dirty="0"/>
              <a:t>执行不同指令集，是设计</a:t>
            </a:r>
            <a:r>
              <a:rPr lang="en-US" altLang="zh-CN" dirty="0"/>
              <a:t>CPU</a:t>
            </a:r>
            <a:r>
              <a:rPr lang="zh-CN" altLang="en-US" dirty="0"/>
              <a:t>的依据</a:t>
            </a:r>
            <a:endParaRPr lang="en-US" altLang="zh-CN" dirty="0"/>
          </a:p>
          <a:p>
            <a:pPr lvl="2">
              <a:defRPr/>
            </a:pPr>
            <a:r>
              <a:rPr lang="en-US" altLang="zh-CN" sz="2400" dirty="0">
                <a:solidFill>
                  <a:schemeClr val="bg1">
                    <a:lumMod val="50000"/>
                  </a:schemeClr>
                </a:solidFill>
              </a:rPr>
              <a:t>                  1970  DEC   </a:t>
            </a:r>
            <a:r>
              <a:rPr lang="en-US" altLang="zh-CN" sz="2400" b="1" dirty="0">
                <a:solidFill>
                  <a:schemeClr val="bg1">
                    <a:lumMod val="50000"/>
                  </a:schemeClr>
                </a:solidFill>
              </a:rPr>
              <a:t>PDP-11</a:t>
            </a:r>
            <a:r>
              <a:rPr lang="en-US" altLang="zh-CN" sz="2400" dirty="0">
                <a:solidFill>
                  <a:schemeClr val="bg1">
                    <a:lumMod val="50000"/>
                  </a:schemeClr>
                </a:solidFill>
              </a:rPr>
              <a:t>    1992 </a:t>
            </a:r>
            <a:r>
              <a:rPr lang="en-US" altLang="zh-CN" sz="2400" b="1" dirty="0">
                <a:solidFill>
                  <a:schemeClr val="bg1">
                    <a:lumMod val="50000"/>
                  </a:schemeClr>
                </a:solidFill>
              </a:rPr>
              <a:t>ALPHA</a:t>
            </a:r>
            <a:r>
              <a:rPr lang="en-US" altLang="zh-CN" sz="2400" dirty="0">
                <a:solidFill>
                  <a:schemeClr val="bg1">
                    <a:lumMod val="50000"/>
                  </a:schemeClr>
                </a:solidFill>
              </a:rPr>
              <a:t>(64</a:t>
            </a:r>
            <a:r>
              <a:rPr lang="zh-CN" altLang="en-US" sz="2400" dirty="0">
                <a:solidFill>
                  <a:schemeClr val="bg1">
                    <a:lumMod val="50000"/>
                  </a:schemeClr>
                </a:solidFill>
              </a:rPr>
              <a:t>位</a:t>
            </a:r>
            <a:r>
              <a:rPr lang="en-US" altLang="zh-CN" sz="2400" dirty="0">
                <a:solidFill>
                  <a:schemeClr val="bg1">
                    <a:lumMod val="50000"/>
                  </a:schemeClr>
                </a:solidFill>
              </a:rPr>
              <a:t>)</a:t>
            </a:r>
          </a:p>
          <a:p>
            <a:pPr lvl="2">
              <a:defRPr/>
            </a:pPr>
            <a:r>
              <a:rPr lang="en-US" altLang="zh-CN" sz="2400" dirty="0"/>
              <a:t>                  1978  </a:t>
            </a:r>
            <a:r>
              <a:rPr lang="en-US" altLang="zh-CN" sz="2400" b="1" dirty="0"/>
              <a:t>x86</a:t>
            </a:r>
            <a:r>
              <a:rPr lang="en-US" altLang="zh-CN" sz="2400" dirty="0"/>
              <a:t>,  2001 </a:t>
            </a:r>
            <a:r>
              <a:rPr lang="en-US" altLang="zh-CN" sz="2400" b="1" dirty="0"/>
              <a:t>IA64</a:t>
            </a:r>
          </a:p>
          <a:p>
            <a:pPr lvl="2">
              <a:defRPr/>
            </a:pPr>
            <a:r>
              <a:rPr lang="en-US" altLang="zh-CN" sz="2400" dirty="0"/>
              <a:t>                  1980  </a:t>
            </a:r>
            <a:r>
              <a:rPr lang="en-US" altLang="zh-CN" sz="2400" b="1" dirty="0"/>
              <a:t>PowerPC</a:t>
            </a:r>
          </a:p>
          <a:p>
            <a:pPr lvl="2">
              <a:defRPr/>
            </a:pPr>
            <a:r>
              <a:rPr lang="en-US" altLang="zh-CN" sz="2400" dirty="0"/>
              <a:t>                  1981  </a:t>
            </a:r>
            <a:r>
              <a:rPr lang="en-US" altLang="zh-CN" sz="2400" b="1" dirty="0"/>
              <a:t>MIPS</a:t>
            </a:r>
          </a:p>
          <a:p>
            <a:pPr lvl="2">
              <a:defRPr/>
            </a:pPr>
            <a:r>
              <a:rPr lang="en-US" altLang="zh-CN" sz="2400" dirty="0">
                <a:solidFill>
                  <a:schemeClr val="bg1">
                    <a:lumMod val="50000"/>
                  </a:schemeClr>
                </a:solidFill>
              </a:rPr>
              <a:t>                  1985  </a:t>
            </a:r>
            <a:r>
              <a:rPr lang="en-US" altLang="zh-CN" sz="2400" b="1" dirty="0">
                <a:solidFill>
                  <a:schemeClr val="bg1">
                    <a:lumMod val="50000"/>
                  </a:schemeClr>
                </a:solidFill>
              </a:rPr>
              <a:t>SPARC</a:t>
            </a:r>
          </a:p>
          <a:p>
            <a:pPr lvl="2">
              <a:defRPr/>
            </a:pPr>
            <a:r>
              <a:rPr lang="en-US" altLang="zh-CN" sz="2400" dirty="0"/>
              <a:t>                  1991  </a:t>
            </a:r>
            <a:r>
              <a:rPr lang="en-US" altLang="zh-CN" sz="2400" b="1" dirty="0"/>
              <a:t>arm</a:t>
            </a:r>
          </a:p>
          <a:p>
            <a:pPr lvl="2">
              <a:defRPr/>
            </a:pPr>
            <a:r>
              <a:rPr lang="en-US" altLang="zh-CN" sz="2400" dirty="0"/>
              <a:t>                  2016  </a:t>
            </a:r>
            <a:r>
              <a:rPr lang="en-US" altLang="zh-CN" sz="2400" b="1" dirty="0"/>
              <a:t>RISC-V</a:t>
            </a:r>
          </a:p>
          <a:p>
            <a:pPr>
              <a:defRPr/>
            </a:pPr>
            <a:r>
              <a:rPr lang="zh-CN" altLang="en-US" sz="3000" dirty="0"/>
              <a:t>指令集优劣</a:t>
            </a:r>
            <a:endParaRPr lang="en-US" altLang="zh-CN" sz="3000" dirty="0"/>
          </a:p>
          <a:p>
            <a:pPr lvl="1">
              <a:defRPr/>
            </a:pPr>
            <a:r>
              <a:rPr lang="zh-CN" altLang="en-US" sz="2400" dirty="0"/>
              <a:t>方便硬件设计，方便编译器实现，性能更优，成本功耗更低</a:t>
            </a:r>
            <a:endParaRPr lang="en-US" altLang="zh-CN" sz="2400" dirty="0"/>
          </a:p>
          <a:p>
            <a:pPr lvl="2">
              <a:defRPr/>
            </a:pPr>
            <a:endParaRPr lang="en-US" altLang="zh-CN" sz="2400" dirty="0">
              <a:solidFill>
                <a:srgbClr val="C00000"/>
              </a:solidFill>
            </a:endParaRPr>
          </a:p>
          <a:p>
            <a:pPr lvl="2">
              <a:defRPr/>
            </a:pPr>
            <a:endParaRPr lang="zh-CN" altLang="en-US" sz="2400" dirty="0">
              <a:solidFill>
                <a:srgbClr val="C00000"/>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1435" y="2111186"/>
            <a:ext cx="713472" cy="47327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61" y="1632927"/>
            <a:ext cx="1142681" cy="341911"/>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088" y="2756511"/>
            <a:ext cx="676149" cy="270723"/>
          </a:xfrm>
          <a:prstGeom prst="rect">
            <a:avLst/>
          </a:prstGeom>
        </p:spPr>
      </p:pic>
      <p:pic>
        <p:nvPicPr>
          <p:cNvPr id="12" name="图片 11"/>
          <p:cNvPicPr>
            <a:picLocks noChangeAspect="1"/>
          </p:cNvPicPr>
          <p:nvPr/>
        </p:nvPicPr>
        <p:blipFill>
          <a:blip r:embed="rId5" cstate="print"/>
          <a:stretch>
            <a:fillRect/>
          </a:stretch>
        </p:blipFill>
        <p:spPr>
          <a:xfrm>
            <a:off x="1841012" y="3247816"/>
            <a:ext cx="1194318" cy="391253"/>
          </a:xfrm>
          <a:prstGeom prst="rect">
            <a:avLst/>
          </a:prstGeom>
        </p:spPr>
      </p:pic>
      <p:pic>
        <p:nvPicPr>
          <p:cNvPr id="13" name="图片 12"/>
          <p:cNvPicPr>
            <a:picLocks noChangeAspect="1"/>
          </p:cNvPicPr>
          <p:nvPr/>
        </p:nvPicPr>
        <p:blipFill rotWithShape="1">
          <a:blip r:embed="rId6">
            <a:extLst>
              <a:ext uri="{28A0092B-C50C-407E-A947-70E740481C1C}">
                <a14:useLocalDpi xmlns:a14="http://schemas.microsoft.com/office/drawing/2010/main" val="0"/>
              </a:ext>
            </a:extLst>
          </a:blip>
          <a:srcRect t="23216" b="21930"/>
          <a:stretch/>
        </p:blipFill>
        <p:spPr>
          <a:xfrm>
            <a:off x="1927869" y="3694922"/>
            <a:ext cx="1020605" cy="559837"/>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7761" y="4255639"/>
            <a:ext cx="1007707" cy="469424"/>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71885" y="4912047"/>
            <a:ext cx="1188557" cy="197442"/>
          </a:xfrm>
          <a:prstGeom prst="rect">
            <a:avLst/>
          </a:prstGeom>
        </p:spPr>
      </p:pic>
    </p:spTree>
    <p:extLst>
      <p:ext uri="{BB962C8B-B14F-4D97-AF65-F5344CB8AC3E}">
        <p14:creationId xmlns:p14="http://schemas.microsoft.com/office/powerpoint/2010/main" val="154052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left)">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left)">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wipe(left)">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wipe(left)">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wipe(left)">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ipe(left)">
                                      <p:cBhvr>
                                        <p:cTn id="60" dur="500"/>
                                        <p:tgtEl>
                                          <p:spTgt spid="15"/>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wipe(left)">
                                      <p:cBhvr>
                                        <p:cTn id="63" dur="500"/>
                                        <p:tgtEl>
                                          <p:spTgt spid="3">
                                            <p:txEl>
                                              <p:pRg st="7" end="7"/>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
                                            <p:txEl>
                                              <p:pRg st="8" end="8"/>
                                            </p:txEl>
                                          </p:spTgt>
                                        </p:tgtEl>
                                        <p:attrNameLst>
                                          <p:attrName>style.visibility</p:attrName>
                                        </p:attrNameLst>
                                      </p:cBhvr>
                                      <p:to>
                                        <p:strVal val="visible"/>
                                      </p:to>
                                    </p:set>
                                    <p:animEffect transition="in" filter="wipe(left)">
                                      <p:cBhvr>
                                        <p:cTn id="68" dur="500"/>
                                        <p:tgtEl>
                                          <p:spTgt spid="3">
                                            <p:txEl>
                                              <p:pRg st="8" end="8"/>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animEffect transition="in" filter="wipe(left)">
                                      <p:cBhvr>
                                        <p:cTn id="7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硬件设计四原则</a:t>
            </a:r>
          </a:p>
        </p:txBody>
      </p:sp>
      <p:sp>
        <p:nvSpPr>
          <p:cNvPr id="3" name="内容占位符 2"/>
          <p:cNvSpPr>
            <a:spLocks noGrp="1"/>
          </p:cNvSpPr>
          <p:nvPr>
            <p:ph idx="1"/>
          </p:nvPr>
        </p:nvSpPr>
        <p:spPr/>
        <p:txBody>
          <a:bodyPr>
            <a:normAutofit lnSpcReduction="10000"/>
          </a:bodyPr>
          <a:lstStyle/>
          <a:p>
            <a:r>
              <a:rPr lang="zh-CN" altLang="en-US" dirty="0"/>
              <a:t>简单性来自规则性</a:t>
            </a:r>
            <a:endParaRPr lang="en-US" altLang="zh-CN" dirty="0"/>
          </a:p>
          <a:p>
            <a:pPr lvl="1"/>
            <a:r>
              <a:rPr lang="en-US" altLang="zh-CN" dirty="0"/>
              <a:t>Simplicity favors regularity</a:t>
            </a:r>
          </a:p>
          <a:p>
            <a:pPr lvl="1"/>
            <a:r>
              <a:rPr lang="zh-CN" altLang="en-US" dirty="0"/>
              <a:t>指令越规整设计越简单</a:t>
            </a:r>
            <a:endParaRPr lang="en-US" altLang="zh-CN" dirty="0"/>
          </a:p>
          <a:p>
            <a:r>
              <a:rPr lang="zh-CN" altLang="en-US" dirty="0"/>
              <a:t>越小越快</a:t>
            </a:r>
            <a:r>
              <a:rPr lang="en-US" altLang="zh-CN" dirty="0"/>
              <a:t>	</a:t>
            </a:r>
            <a:r>
              <a:rPr lang="en-US" altLang="zh-CN" b="1" dirty="0"/>
              <a:t>	</a:t>
            </a:r>
          </a:p>
          <a:p>
            <a:pPr lvl="1"/>
            <a:r>
              <a:rPr lang="en-US" altLang="zh-CN" dirty="0"/>
              <a:t>Smaller is faster</a:t>
            </a:r>
          </a:p>
          <a:p>
            <a:pPr lvl="1"/>
            <a:r>
              <a:rPr lang="zh-CN" altLang="en-US" dirty="0"/>
              <a:t>面积小，传播路径小，门延迟少</a:t>
            </a:r>
            <a:endParaRPr lang="en-US" altLang="zh-CN" dirty="0"/>
          </a:p>
          <a:p>
            <a:r>
              <a:rPr lang="zh-CN" altLang="en-US" dirty="0"/>
              <a:t>加快经常性事件</a:t>
            </a:r>
            <a:endParaRPr lang="en-US" altLang="zh-CN" dirty="0"/>
          </a:p>
          <a:p>
            <a:pPr lvl="1"/>
            <a:r>
              <a:rPr lang="en-US" altLang="zh-CN" dirty="0"/>
              <a:t>Make the common case fast</a:t>
            </a:r>
          </a:p>
          <a:p>
            <a:r>
              <a:rPr lang="zh-CN" altLang="en-US" dirty="0"/>
              <a:t>好的设计需要适度的折衷</a:t>
            </a:r>
            <a:endParaRPr lang="en-US" altLang="zh-CN" dirty="0"/>
          </a:p>
          <a:p>
            <a:pPr lvl="1"/>
            <a:r>
              <a:rPr lang="en-US" altLang="zh-CN" dirty="0"/>
              <a:t> Good design demands good compromises</a:t>
            </a:r>
          </a:p>
          <a:p>
            <a:pPr lvl="1"/>
            <a:endParaRPr lang="en-US" altLang="zh-CN" dirty="0"/>
          </a:p>
          <a:p>
            <a:pPr lvl="1"/>
            <a:endParaRPr lang="zh-CN" altLang="en-US" dirty="0"/>
          </a:p>
        </p:txBody>
      </p:sp>
    </p:spTree>
    <p:extLst>
      <p:ext uri="{BB962C8B-B14F-4D97-AF65-F5344CB8AC3E}">
        <p14:creationId xmlns:p14="http://schemas.microsoft.com/office/powerpoint/2010/main" val="3991094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p:cNvSpPr txBox="1"/>
          <p:nvPr>
            <p:custDataLst>
              <p:tags r:id="rId2"/>
            </p:custDataLst>
          </p:nvPr>
        </p:nvSpPr>
        <p:spPr>
          <a:xfrm>
            <a:off x="1219200" y="1462723"/>
            <a:ext cx="82092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1 </a:t>
            </a:r>
            <a:r>
              <a:rPr lang="zh-CN" altLang="en-US" sz="2600">
                <a:solidFill>
                  <a:srgbClr val="000000"/>
                </a:solidFill>
                <a:latin typeface="Microsoft Yahei"/>
                <a:ea typeface="Microsoft Yahei"/>
                <a:sym typeface="Microsoft Yahei"/>
              </a:rPr>
              <a:t>下列关于指令</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机器指令</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的描述中</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正确的是</a:t>
            </a:r>
            <a:r>
              <a:rPr lang="en-US" altLang="zh-CN" sz="2600">
                <a:solidFill>
                  <a:srgbClr val="000000"/>
                </a:solidFill>
                <a:latin typeface="Microsoft Yahei"/>
                <a:ea typeface="Microsoft Yahei"/>
                <a:sym typeface="Microsoft Yahei"/>
              </a:rPr>
              <a:t>(  ) (</a:t>
            </a:r>
            <a:r>
              <a:rPr lang="zh-CN" altLang="en-US" sz="2600">
                <a:solidFill>
                  <a:srgbClr val="000000"/>
                </a:solidFill>
                <a:latin typeface="Microsoft Yahei"/>
                <a:ea typeface="Microsoft Yahei"/>
                <a:sym typeface="Microsoft Yahei"/>
              </a:rPr>
              <a:t>多选</a:t>
            </a:r>
            <a:r>
              <a:rPr lang="en-US" altLang="zh-CN" sz="2600">
                <a:solidFill>
                  <a:srgbClr val="000000"/>
                </a:solidFill>
                <a:latin typeface="Microsoft Yahei"/>
                <a:ea typeface="Microsoft Yahei"/>
                <a:sym typeface="Microsoft Yahei"/>
              </a:rPr>
              <a:t>)</a:t>
            </a:r>
            <a:endParaRPr lang="zh-CN" altLang="en-US" sz="2600">
              <a:solidFill>
                <a:srgbClr val="000000"/>
              </a:solidFill>
              <a:latin typeface="Microsoft Yahei"/>
              <a:ea typeface="Microsoft Yahei"/>
              <a:sym typeface="Microsoft Yahei"/>
            </a:endParaRPr>
          </a:p>
        </p:txBody>
      </p:sp>
      <p:sp>
        <p:nvSpPr>
          <p:cNvPr id="11" name="TextBox 10"/>
          <p:cNvSpPr txBox="1"/>
          <p:nvPr>
            <p:custDataLst>
              <p:tags r:id="rId3"/>
            </p:custDataLst>
          </p:nvPr>
        </p:nvSpPr>
        <p:spPr>
          <a:xfrm>
            <a:off x="2438400" y="2863691"/>
            <a:ext cx="5894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是计算机系统中硬件与软件之间的接口</a:t>
            </a:r>
          </a:p>
        </p:txBody>
      </p:sp>
      <p:sp>
        <p:nvSpPr>
          <p:cNvPr id="12" name="矩形 11"/>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5"/>
            </p:custDataLst>
          </p:nvPr>
        </p:nvSpPr>
        <p:spPr>
          <a:xfrm>
            <a:off x="2438400" y="3720941"/>
            <a:ext cx="4904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是程序员操作计算机硬件的接口</a:t>
            </a:r>
          </a:p>
        </p:txBody>
      </p:sp>
      <p:sp>
        <p:nvSpPr>
          <p:cNvPr id="14" name="矩形 13"/>
          <p:cNvSpPr>
            <a:spLocks noChangeAspect="1"/>
          </p:cNvSpPr>
          <p:nvPr>
            <p:custDataLst>
              <p:tags r:id="rId6"/>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7"/>
            </p:custDataLst>
          </p:nvPr>
        </p:nvSpPr>
        <p:spPr>
          <a:xfrm>
            <a:off x="2438400" y="4578191"/>
            <a:ext cx="7875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是冯诺依曼结构计算机实现“程序控制”原理的载体</a:t>
            </a:r>
          </a:p>
        </p:txBody>
      </p:sp>
      <p:sp>
        <p:nvSpPr>
          <p:cNvPr id="16" name="矩形 15"/>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7" name="TextBox 16"/>
          <p:cNvSpPr txBox="1"/>
          <p:nvPr>
            <p:custDataLst>
              <p:tags r:id="rId9"/>
            </p:custDataLst>
          </p:nvPr>
        </p:nvSpPr>
        <p:spPr>
          <a:xfrm>
            <a:off x="2438400" y="5435441"/>
            <a:ext cx="5234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是指挥计算机指令特定操作的命令</a:t>
            </a:r>
          </a:p>
        </p:txBody>
      </p:sp>
      <p:sp>
        <p:nvSpPr>
          <p:cNvPr id="18" name="矩形 17"/>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9" name="矩形 18"/>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4" name="TextBox 23"/>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5" name="TextBox 24"/>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6" name="TextBox 25"/>
          <p:cNvSpPr txBox="1"/>
          <p:nvPr>
            <p:custDataLst>
              <p:tags r:id="rId14"/>
            </p:custDataLst>
          </p:nvPr>
        </p:nvSpPr>
        <p:spPr>
          <a:xfrm>
            <a:off x="12827000" y="1978660"/>
            <a:ext cx="21831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a:ea typeface="Microsoft Yahei"/>
                <a:sym typeface="Microsoft Yahei"/>
              </a:rPr>
              <a:t>ABCD</a:t>
            </a:r>
            <a:r>
              <a:rPr lang="zh-CN" altLang="en-US" sz="2600" dirty="0">
                <a:solidFill>
                  <a:srgbClr val="000000"/>
                </a:solidFill>
                <a:latin typeface="Microsoft Yahei"/>
                <a:ea typeface="Microsoft Yahei"/>
                <a:sym typeface="Microsoft Yahei"/>
              </a:rPr>
              <a:t>都对。</a:t>
            </a:r>
          </a:p>
        </p:txBody>
      </p:sp>
      <p:sp>
        <p:nvSpPr>
          <p:cNvPr id="27" name="圆角矩形 26"/>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3" name="组合 22"/>
          <p:cNvGrpSpPr/>
          <p:nvPr>
            <p:custDataLst>
              <p:tags r:id="rId16"/>
            </p:custDataLst>
          </p:nvPr>
        </p:nvGrpSpPr>
        <p:grpSpPr>
          <a:xfrm>
            <a:off x="12585700" y="0"/>
            <a:ext cx="3815080" cy="647700"/>
            <a:chOff x="12585700" y="0"/>
            <a:chExt cx="3815080" cy="647700"/>
          </a:xfrm>
        </p:grpSpPr>
        <p:sp>
          <p:nvSpPr>
            <p:cNvPr id="20"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9" name="组合 8"/>
          <p:cNvGrpSpPr/>
          <p:nvPr>
            <p:custDataLst>
              <p:tags r:id="rId20"/>
            </p:custDataLst>
          </p:nvPr>
        </p:nvGrpSpPr>
        <p:grpSpPr>
          <a:xfrm>
            <a:off x="0" y="0"/>
            <a:ext cx="12192000" cy="635000"/>
            <a:chOff x="0" y="0"/>
            <a:chExt cx="12192000" cy="635000"/>
          </a:xfrm>
        </p:grpSpPr>
        <p:sp>
          <p:nvSpPr>
            <p:cNvPr id="5"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多选题</a:t>
              </a:r>
            </a:p>
          </p:txBody>
        </p:sp>
        <p:sp>
          <p:nvSpPr>
            <p:cNvPr id="8"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4" name="图片 3"/>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2183611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0.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0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7.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SCORE" val="1.0"/>
  <p:tag name="PROBLEMREMARK" val="D正确。(2^8-250)*2^12=6*4K=24K,OP位数32-24=8位,可以编码256条指令,当前只需要250条,剩余的编码有256-250=6个,这6个编码用于扩展单地址指令,单地址指令码后面有12位地址,这6个编码和后面的12位 地址可以组合编码的单地址指令数量为6*2^12"/>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28.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4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4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45.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SCORE_HALF" val="0.5"/>
  <p:tag name="PROBLEMSCORE" val="1.0"/>
  <p:tag name="PROBLEMREMARK" val="ABCD全对。B每个指令8个字节。C RS是寄存器-存储器型指令,至少要访问3次内存,取指令码需要2次访问内存(一次取一个字),取源操作数或存结果(2选1)需要1次,至少3次。D正确,指令变长,多余位数看用于寻址方式。"/>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5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5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55.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56.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6.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6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7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3.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SCORE_HALF" val="0.5"/>
  <p:tag name="PROBLEMSCORE" val="1.0"/>
  <p:tag name="PROBLEMREMARK" val="答案AD。B错,地址码可以没有,如NOP、HLT等指令。C错,可以处理多个,通过其它寄存器给出。"/>
</p:tagLst>
</file>

<file path=ppt/tags/tag3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3.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4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5.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46.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7.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4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SCORE_HALF" val="0.5"/>
  <p:tag name="PROBLEMSCORE" val="1.0"/>
  <p:tag name="PROBLEMREMARK" val="ABCD都对。"/>
</p:tagLst>
</file>

<file path=ppt/tags/tag5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1.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SCORE_HALF" val="0.5"/>
  <p:tag name="PROBLEMSCORE" val="1.0"/>
  <p:tag name="PROBLEMREMARK" val="ABCD全对。"/>
</p:tagLst>
</file>

<file path=ppt/tags/tag6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1.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7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3.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7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75.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7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7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9.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SCORE" val="1.0"/>
  <p:tag name="PROBLEMREMARK" val="C正确。"/>
</p:tagLst>
</file>

<file path=ppt/tags/tag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9.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8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9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11298</TotalTime>
  <Words>3005</Words>
  <Application>Microsoft Office PowerPoint</Application>
  <PresentationFormat>宽屏</PresentationFormat>
  <Paragraphs>449</Paragraphs>
  <Slides>31</Slides>
  <Notes>20</Notes>
  <HiddenSlides>0</HiddenSlides>
  <MMClips>0</MMClips>
  <ScaleCrop>false</ScaleCrop>
  <HeadingPairs>
    <vt:vector size="8" baseType="variant">
      <vt:variant>
        <vt:lpstr>已用的字体</vt:lpstr>
      </vt:variant>
      <vt:variant>
        <vt:i4>16</vt:i4>
      </vt:variant>
      <vt:variant>
        <vt:lpstr>主题</vt:lpstr>
      </vt:variant>
      <vt:variant>
        <vt:i4>12</vt:i4>
      </vt:variant>
      <vt:variant>
        <vt:lpstr>嵌入 OLE 服务器</vt:lpstr>
      </vt:variant>
      <vt:variant>
        <vt:i4>0</vt:i4>
      </vt:variant>
      <vt:variant>
        <vt:lpstr>幻灯片标题</vt:lpstr>
      </vt:variant>
      <vt:variant>
        <vt:i4>31</vt:i4>
      </vt:variant>
    </vt:vector>
  </HeadingPairs>
  <TitlesOfParts>
    <vt:vector size="59" baseType="lpstr">
      <vt:lpstr>等线</vt:lpstr>
      <vt:lpstr>Arial</vt:lpstr>
      <vt:lpstr>宋体</vt:lpstr>
      <vt:lpstr>Wingdings</vt:lpstr>
      <vt:lpstr>Segoe UI</vt:lpstr>
      <vt:lpstr>义启小楷书</vt:lpstr>
      <vt:lpstr>黑体</vt:lpstr>
      <vt:lpstr>微软雅黑</vt:lpstr>
      <vt:lpstr>华文新魏</vt:lpstr>
      <vt:lpstr>Calibri</vt:lpstr>
      <vt:lpstr>Algerian</vt:lpstr>
      <vt:lpstr>Consolas</vt:lpstr>
      <vt:lpstr>微软雅黑</vt:lpstr>
      <vt:lpstr>华文楷体</vt:lpstr>
      <vt:lpstr>华文行楷</vt:lpstr>
      <vt:lpstr>Times New Roman</vt:lpstr>
      <vt:lpstr>Office 主题​​</vt:lpstr>
      <vt:lpstr>1_nordridesign</vt:lpstr>
      <vt:lpstr>2_nordridesign</vt:lpstr>
      <vt:lpstr>自定义设计方案</vt:lpstr>
      <vt:lpstr>Office 主题</vt:lpstr>
      <vt:lpstr>3_nordridesign</vt:lpstr>
      <vt:lpstr>4_nordridesign</vt:lpstr>
      <vt:lpstr>5_nordridesign</vt:lpstr>
      <vt:lpstr>6_nordridesign</vt:lpstr>
      <vt:lpstr>7_nordridesign</vt:lpstr>
      <vt:lpstr>8_nordridesign</vt:lpstr>
      <vt:lpstr>9_nordridesign</vt:lpstr>
      <vt:lpstr>PowerPoint 演示文稿</vt:lpstr>
      <vt:lpstr>PowerPoint 演示文稿</vt:lpstr>
      <vt:lpstr>本章主要内容</vt:lpstr>
      <vt:lpstr>指令系统基本概念</vt:lpstr>
      <vt:lpstr>计算机指令系统层次</vt:lpstr>
      <vt:lpstr>指令系统基本概念</vt:lpstr>
      <vt:lpstr>指令集体系结构 Instruction Set Architecture (ISA)</vt:lpstr>
      <vt:lpstr>硬件设计四原则</vt:lpstr>
      <vt:lpstr>PowerPoint 演示文稿</vt:lpstr>
      <vt:lpstr>本章主要内容</vt:lpstr>
      <vt:lpstr> 指令格式</vt:lpstr>
      <vt:lpstr>操作码(OP)与地址码(AC)</vt:lpstr>
      <vt:lpstr>扩展操作码</vt:lpstr>
      <vt:lpstr>扩展指令举例</vt:lpstr>
      <vt:lpstr>指令格式设计</vt:lpstr>
      <vt:lpstr>PowerPoint 演示文稿</vt:lpstr>
      <vt:lpstr>PowerPoint 演示文稿</vt:lpstr>
      <vt:lpstr>指令格式设计举例</vt:lpstr>
      <vt:lpstr>指令格式设计举例</vt:lpstr>
      <vt:lpstr>指令格式设计举例</vt:lpstr>
      <vt:lpstr>指令分类方法</vt:lpstr>
      <vt:lpstr>按指令字长度分类</vt:lpstr>
      <vt:lpstr>按操作数个数分类</vt:lpstr>
      <vt:lpstr>按功能分类        8088/8086典型指令</vt:lpstr>
      <vt:lpstr>指令系统发展方向</vt:lpstr>
      <vt:lpstr>精减指令系统(RISC)</vt:lpstr>
      <vt:lpstr>PowerPoint 演示文稿</vt:lpstr>
      <vt:lpstr>PowerPoint 演示文稿</vt:lpstr>
      <vt:lpstr>PowerPoint 演示文稿</vt:lpstr>
      <vt:lpstr>本节重点</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Administrator</cp:lastModifiedBy>
  <cp:revision>1867</cp:revision>
  <cp:lastPrinted>2019-09-24T12:30:12Z</cp:lastPrinted>
  <dcterms:created xsi:type="dcterms:W3CDTF">2018-05-09T10:41:00Z</dcterms:created>
  <dcterms:modified xsi:type="dcterms:W3CDTF">2021-04-25T14:09:02Z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